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2095" r:id="rId3"/>
    <p:sldId id="2096" r:id="rId4"/>
    <p:sldId id="2094" r:id="rId5"/>
    <p:sldId id="2097" r:id="rId6"/>
    <p:sldId id="2098" r:id="rId7"/>
    <p:sldId id="2111" r:id="rId8"/>
    <p:sldId id="2099" r:id="rId9"/>
    <p:sldId id="2105" r:id="rId10"/>
    <p:sldId id="2109" r:id="rId11"/>
    <p:sldId id="2100" r:id="rId12"/>
    <p:sldId id="2114" r:id="rId13"/>
    <p:sldId id="2107" r:id="rId14"/>
    <p:sldId id="2108" r:id="rId15"/>
    <p:sldId id="2102" r:id="rId16"/>
    <p:sldId id="2110" r:id="rId17"/>
  </p:sldIdLst>
  <p:sldSz cx="9906000" cy="6858000" type="A4"/>
  <p:notesSz cx="6797675" cy="9926638"/>
  <p:defaultTextStyle>
    <a:defPPr>
      <a:defRPr lang="sv-SE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gren, Sten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00"/>
    <a:srgbClr val="FFFF99"/>
    <a:srgbClr val="FF0000"/>
    <a:srgbClr val="FFFFFF"/>
    <a:srgbClr val="9ED3D7"/>
    <a:srgbClr val="CC0000"/>
    <a:srgbClr val="FFFF00"/>
    <a:srgbClr val="CC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6018" autoAdjust="0"/>
  </p:normalViewPr>
  <p:slideViewPr>
    <p:cSldViewPr snapToGrid="0">
      <p:cViewPr varScale="1">
        <p:scale>
          <a:sx n="116" d="100"/>
          <a:sy n="116" d="100"/>
        </p:scale>
        <p:origin x="156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94075-C831-4663-9117-36578018FC3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57907F0-64D5-42DD-B8F9-EB5A4E4C7001}">
      <dgm:prSet phldrT="[Text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/>
            <a:t>Step 1</a:t>
          </a:r>
          <a:endParaRPr lang="en-GB" dirty="0"/>
        </a:p>
      </dgm:t>
    </dgm:pt>
    <dgm:pt modelId="{2C9EEBBA-D6EC-4966-AAB5-F3383754DB7E}" type="parTrans" cxnId="{68AE49A9-F04E-45F7-A772-3FC9789ABEAC}">
      <dgm:prSet/>
      <dgm:spPr/>
      <dgm:t>
        <a:bodyPr/>
        <a:lstStyle/>
        <a:p>
          <a:endParaRPr lang="en-GB"/>
        </a:p>
      </dgm:t>
    </dgm:pt>
    <dgm:pt modelId="{A0A813FF-2E1A-4A93-A303-D93EAD7B6A0C}" type="sibTrans" cxnId="{68AE49A9-F04E-45F7-A772-3FC9789ABEAC}">
      <dgm:prSet/>
      <dgm:spPr/>
      <dgm:t>
        <a:bodyPr/>
        <a:lstStyle/>
        <a:p>
          <a:endParaRPr lang="en-GB"/>
        </a:p>
      </dgm:t>
    </dgm:pt>
    <dgm:pt modelId="{69484783-1C92-495B-B657-852C29F2DE3E}">
      <dgm:prSet phldrT="[Text]" custT="1"/>
      <dgm:spPr/>
      <dgm:t>
        <a:bodyPr/>
        <a:lstStyle/>
        <a:p>
          <a:r>
            <a:rPr lang="en-GB" sz="1800" b="1" dirty="0" smtClean="0"/>
            <a:t>Identify your reporting objectives</a:t>
          </a:r>
          <a:endParaRPr lang="en-GB" sz="1800" b="1" dirty="0"/>
        </a:p>
      </dgm:t>
    </dgm:pt>
    <dgm:pt modelId="{B6954B81-54BE-4DA7-B428-6EBB8CD4F202}" type="parTrans" cxnId="{09BB0540-1C2A-45DD-8448-25F9409DE52C}">
      <dgm:prSet/>
      <dgm:spPr/>
      <dgm:t>
        <a:bodyPr/>
        <a:lstStyle/>
        <a:p>
          <a:endParaRPr lang="en-GB"/>
        </a:p>
      </dgm:t>
    </dgm:pt>
    <dgm:pt modelId="{D03E65BE-743E-4C6A-BDF1-CA086AA60BCB}" type="sibTrans" cxnId="{09BB0540-1C2A-45DD-8448-25F9409DE52C}">
      <dgm:prSet/>
      <dgm:spPr/>
      <dgm:t>
        <a:bodyPr/>
        <a:lstStyle/>
        <a:p>
          <a:endParaRPr lang="en-GB"/>
        </a:p>
      </dgm:t>
    </dgm:pt>
    <dgm:pt modelId="{B5DE679B-2EAA-4601-9E57-DFEBD72C1CB9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GB" dirty="0" smtClean="0"/>
            <a:t>Step 2</a:t>
          </a:r>
          <a:endParaRPr lang="en-GB" dirty="0"/>
        </a:p>
      </dgm:t>
    </dgm:pt>
    <dgm:pt modelId="{352E0C21-2439-4A5E-B0CB-6D7AB2CC36A2}" type="parTrans" cxnId="{D179B8D8-C153-47CC-BD2E-9DB353241B24}">
      <dgm:prSet/>
      <dgm:spPr/>
      <dgm:t>
        <a:bodyPr/>
        <a:lstStyle/>
        <a:p>
          <a:endParaRPr lang="en-GB"/>
        </a:p>
      </dgm:t>
    </dgm:pt>
    <dgm:pt modelId="{9C3E0718-3733-43B9-AA46-FCCADBDA1508}" type="sibTrans" cxnId="{D179B8D8-C153-47CC-BD2E-9DB353241B24}">
      <dgm:prSet/>
      <dgm:spPr/>
      <dgm:t>
        <a:bodyPr/>
        <a:lstStyle/>
        <a:p>
          <a:endParaRPr lang="en-GB"/>
        </a:p>
      </dgm:t>
    </dgm:pt>
    <dgm:pt modelId="{674FD22D-6ACD-4E5B-A9AB-EAFC6AE7663F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 smtClean="0"/>
            <a:t>Understand the sources of your emissions</a:t>
          </a:r>
          <a:endParaRPr lang="en-GB" sz="1800" b="1" dirty="0"/>
        </a:p>
      </dgm:t>
    </dgm:pt>
    <dgm:pt modelId="{53C0AAFB-AD70-4B05-8F90-E22F485E719E}" type="parTrans" cxnId="{02526CD9-1205-4FA5-ABE6-308694AF04AE}">
      <dgm:prSet/>
      <dgm:spPr/>
      <dgm:t>
        <a:bodyPr/>
        <a:lstStyle/>
        <a:p>
          <a:endParaRPr lang="en-GB"/>
        </a:p>
      </dgm:t>
    </dgm:pt>
    <dgm:pt modelId="{DB56D44F-72BA-4E8F-943D-D44C71F4FB4D}" type="sibTrans" cxnId="{02526CD9-1205-4FA5-ABE6-308694AF04AE}">
      <dgm:prSet/>
      <dgm:spPr/>
      <dgm:t>
        <a:bodyPr/>
        <a:lstStyle/>
        <a:p>
          <a:endParaRPr lang="en-GB"/>
        </a:p>
      </dgm:t>
    </dgm:pt>
    <dgm:pt modelId="{6257ABA4-8BDB-4CCA-ABF3-DEE4284DB8D1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/>
            <a:t>Step 3</a:t>
          </a:r>
          <a:endParaRPr lang="en-GB" dirty="0"/>
        </a:p>
      </dgm:t>
    </dgm:pt>
    <dgm:pt modelId="{93E2833E-C35C-4A30-87BF-D56527F0F38B}" type="parTrans" cxnId="{CE54F4D6-5D5D-4F92-B41A-5FFEE642CCAE}">
      <dgm:prSet/>
      <dgm:spPr/>
      <dgm:t>
        <a:bodyPr/>
        <a:lstStyle/>
        <a:p>
          <a:endParaRPr lang="en-GB"/>
        </a:p>
      </dgm:t>
    </dgm:pt>
    <dgm:pt modelId="{664EA446-DE58-41D0-A78A-07A91D2AC112}" type="sibTrans" cxnId="{CE54F4D6-5D5D-4F92-B41A-5FFEE642CCAE}">
      <dgm:prSet/>
      <dgm:spPr/>
      <dgm:t>
        <a:bodyPr/>
        <a:lstStyle/>
        <a:p>
          <a:endParaRPr lang="en-GB"/>
        </a:p>
      </dgm:t>
    </dgm:pt>
    <dgm:pt modelId="{5B2F5BD4-B056-49A8-8F07-B81DF37A15A2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 smtClean="0"/>
            <a:t>Select your calculation method</a:t>
          </a:r>
          <a:endParaRPr lang="en-GB" sz="1800" b="1" dirty="0"/>
        </a:p>
      </dgm:t>
    </dgm:pt>
    <dgm:pt modelId="{A954860A-F670-43C7-A33D-425805397598}" type="parTrans" cxnId="{E730751F-5C47-4BBA-A9EB-C6357C8F6FA2}">
      <dgm:prSet/>
      <dgm:spPr/>
      <dgm:t>
        <a:bodyPr/>
        <a:lstStyle/>
        <a:p>
          <a:endParaRPr lang="en-GB"/>
        </a:p>
      </dgm:t>
    </dgm:pt>
    <dgm:pt modelId="{605B467B-CE15-4092-A0FA-0FE353BED703}" type="sibTrans" cxnId="{E730751F-5C47-4BBA-A9EB-C6357C8F6FA2}">
      <dgm:prSet/>
      <dgm:spPr/>
      <dgm:t>
        <a:bodyPr/>
        <a:lstStyle/>
        <a:p>
          <a:endParaRPr lang="en-GB"/>
        </a:p>
      </dgm:t>
    </dgm:pt>
    <dgm:pt modelId="{84690581-53A0-4EDF-974C-94B8FD8947D2}" type="pres">
      <dgm:prSet presAssocID="{58494075-C831-4663-9117-36578018FC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C04709-32A2-4C13-8EB9-46325832444B}" type="pres">
      <dgm:prSet presAssocID="{057907F0-64D5-42DD-B8F9-EB5A4E4C7001}" presName="composite" presStyleCnt="0"/>
      <dgm:spPr/>
    </dgm:pt>
    <dgm:pt modelId="{BDEAA215-8F0C-48C5-96EC-B0BF0435EF73}" type="pres">
      <dgm:prSet presAssocID="{057907F0-64D5-42DD-B8F9-EB5A4E4C70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AEE9A-A504-4264-9181-498BDF2547E8}" type="pres">
      <dgm:prSet presAssocID="{057907F0-64D5-42DD-B8F9-EB5A4E4C70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670F55-92B8-47D7-B3FC-EEA066ADBB91}" type="pres">
      <dgm:prSet presAssocID="{A0A813FF-2E1A-4A93-A303-D93EAD7B6A0C}" presName="sp" presStyleCnt="0"/>
      <dgm:spPr/>
    </dgm:pt>
    <dgm:pt modelId="{E595DF49-F353-4191-B44E-831FE876E90B}" type="pres">
      <dgm:prSet presAssocID="{B5DE679B-2EAA-4601-9E57-DFEBD72C1CB9}" presName="composite" presStyleCnt="0"/>
      <dgm:spPr/>
    </dgm:pt>
    <dgm:pt modelId="{1BE8BABE-81C4-49E6-923A-930DBE85FA49}" type="pres">
      <dgm:prSet presAssocID="{B5DE679B-2EAA-4601-9E57-DFEBD72C1C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124655-6AE9-4797-BCC3-5F9F7D743838}" type="pres">
      <dgm:prSet presAssocID="{B5DE679B-2EAA-4601-9E57-DFEBD72C1C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008E5-1C55-44C4-9C67-7E81D7BF3673}" type="pres">
      <dgm:prSet presAssocID="{9C3E0718-3733-43B9-AA46-FCCADBDA1508}" presName="sp" presStyleCnt="0"/>
      <dgm:spPr/>
    </dgm:pt>
    <dgm:pt modelId="{BD26AC2E-204F-45D5-B97A-65E23BF092C7}" type="pres">
      <dgm:prSet presAssocID="{6257ABA4-8BDB-4CCA-ABF3-DEE4284DB8D1}" presName="composite" presStyleCnt="0"/>
      <dgm:spPr/>
    </dgm:pt>
    <dgm:pt modelId="{FDA9C9F4-C5F6-485F-8A7B-26CEFB4942B7}" type="pres">
      <dgm:prSet presAssocID="{6257ABA4-8BDB-4CCA-ABF3-DEE4284DB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B2CFA7-D4EF-4F9B-A13F-7E8CB546BC37}" type="pres">
      <dgm:prSet presAssocID="{6257ABA4-8BDB-4CCA-ABF3-DEE4284DB8D1}" presName="descendantText" presStyleLbl="alignAcc1" presStyleIdx="2" presStyleCnt="3" custLinFactNeighborX="474" custLinFactNeighborY="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CC26C9-A121-417A-93EF-B8029B7742A9}" type="presOf" srcId="{6257ABA4-8BDB-4CCA-ABF3-DEE4284DB8D1}" destId="{FDA9C9F4-C5F6-485F-8A7B-26CEFB4942B7}" srcOrd="0" destOrd="0" presId="urn:microsoft.com/office/officeart/2005/8/layout/chevron2"/>
    <dgm:cxn modelId="{D179B8D8-C153-47CC-BD2E-9DB353241B24}" srcId="{58494075-C831-4663-9117-36578018FC30}" destId="{B5DE679B-2EAA-4601-9E57-DFEBD72C1CB9}" srcOrd="1" destOrd="0" parTransId="{352E0C21-2439-4A5E-B0CB-6D7AB2CC36A2}" sibTransId="{9C3E0718-3733-43B9-AA46-FCCADBDA1508}"/>
    <dgm:cxn modelId="{68AE49A9-F04E-45F7-A772-3FC9789ABEAC}" srcId="{58494075-C831-4663-9117-36578018FC30}" destId="{057907F0-64D5-42DD-B8F9-EB5A4E4C7001}" srcOrd="0" destOrd="0" parTransId="{2C9EEBBA-D6EC-4966-AAB5-F3383754DB7E}" sibTransId="{A0A813FF-2E1A-4A93-A303-D93EAD7B6A0C}"/>
    <dgm:cxn modelId="{B31C4BE3-9ADC-42B8-81E6-4C1596DB18BC}" type="presOf" srcId="{5B2F5BD4-B056-49A8-8F07-B81DF37A15A2}" destId="{97B2CFA7-D4EF-4F9B-A13F-7E8CB546BC37}" srcOrd="0" destOrd="0" presId="urn:microsoft.com/office/officeart/2005/8/layout/chevron2"/>
    <dgm:cxn modelId="{09BB0540-1C2A-45DD-8448-25F9409DE52C}" srcId="{057907F0-64D5-42DD-B8F9-EB5A4E4C7001}" destId="{69484783-1C92-495B-B657-852C29F2DE3E}" srcOrd="0" destOrd="0" parTransId="{B6954B81-54BE-4DA7-B428-6EBB8CD4F202}" sibTransId="{D03E65BE-743E-4C6A-BDF1-CA086AA60BCB}"/>
    <dgm:cxn modelId="{CE54F4D6-5D5D-4F92-B41A-5FFEE642CCAE}" srcId="{58494075-C831-4663-9117-36578018FC30}" destId="{6257ABA4-8BDB-4CCA-ABF3-DEE4284DB8D1}" srcOrd="2" destOrd="0" parTransId="{93E2833E-C35C-4A30-87BF-D56527F0F38B}" sibTransId="{664EA446-DE58-41D0-A78A-07A91D2AC112}"/>
    <dgm:cxn modelId="{0FBAA344-FFF5-49BF-8E34-FC0C6ACF8B79}" type="presOf" srcId="{58494075-C831-4663-9117-36578018FC30}" destId="{84690581-53A0-4EDF-974C-94B8FD8947D2}" srcOrd="0" destOrd="0" presId="urn:microsoft.com/office/officeart/2005/8/layout/chevron2"/>
    <dgm:cxn modelId="{02526CD9-1205-4FA5-ABE6-308694AF04AE}" srcId="{B5DE679B-2EAA-4601-9E57-DFEBD72C1CB9}" destId="{674FD22D-6ACD-4E5B-A9AB-EAFC6AE7663F}" srcOrd="0" destOrd="0" parTransId="{53C0AAFB-AD70-4B05-8F90-E22F485E719E}" sibTransId="{DB56D44F-72BA-4E8F-943D-D44C71F4FB4D}"/>
    <dgm:cxn modelId="{BB0C6C25-561E-4A19-B9C0-55AEF7172B83}" type="presOf" srcId="{69484783-1C92-495B-B657-852C29F2DE3E}" destId="{8C4AEE9A-A504-4264-9181-498BDF2547E8}" srcOrd="0" destOrd="0" presId="urn:microsoft.com/office/officeart/2005/8/layout/chevron2"/>
    <dgm:cxn modelId="{33C5C26C-791B-4286-B2D4-A10F62A5171D}" type="presOf" srcId="{057907F0-64D5-42DD-B8F9-EB5A4E4C7001}" destId="{BDEAA215-8F0C-48C5-96EC-B0BF0435EF73}" srcOrd="0" destOrd="0" presId="urn:microsoft.com/office/officeart/2005/8/layout/chevron2"/>
    <dgm:cxn modelId="{C10CCCC3-2ED6-4F09-82C3-83509EB739CE}" type="presOf" srcId="{B5DE679B-2EAA-4601-9E57-DFEBD72C1CB9}" destId="{1BE8BABE-81C4-49E6-923A-930DBE85FA49}" srcOrd="0" destOrd="0" presId="urn:microsoft.com/office/officeart/2005/8/layout/chevron2"/>
    <dgm:cxn modelId="{E730751F-5C47-4BBA-A9EB-C6357C8F6FA2}" srcId="{6257ABA4-8BDB-4CCA-ABF3-DEE4284DB8D1}" destId="{5B2F5BD4-B056-49A8-8F07-B81DF37A15A2}" srcOrd="0" destOrd="0" parTransId="{A954860A-F670-43C7-A33D-425805397598}" sibTransId="{605B467B-CE15-4092-A0FA-0FE353BED703}"/>
    <dgm:cxn modelId="{84E9318D-5B47-411A-BC07-D0D603F48BFA}" type="presOf" srcId="{674FD22D-6ACD-4E5B-A9AB-EAFC6AE7663F}" destId="{A7124655-6AE9-4797-BCC3-5F9F7D743838}" srcOrd="0" destOrd="0" presId="urn:microsoft.com/office/officeart/2005/8/layout/chevron2"/>
    <dgm:cxn modelId="{17F14E69-13A5-4668-8138-F62E24EC53D1}" type="presParOf" srcId="{84690581-53A0-4EDF-974C-94B8FD8947D2}" destId="{E4C04709-32A2-4C13-8EB9-46325832444B}" srcOrd="0" destOrd="0" presId="urn:microsoft.com/office/officeart/2005/8/layout/chevron2"/>
    <dgm:cxn modelId="{5C74F5F7-824E-4901-9391-7712A58CD75B}" type="presParOf" srcId="{E4C04709-32A2-4C13-8EB9-46325832444B}" destId="{BDEAA215-8F0C-48C5-96EC-B0BF0435EF73}" srcOrd="0" destOrd="0" presId="urn:microsoft.com/office/officeart/2005/8/layout/chevron2"/>
    <dgm:cxn modelId="{37370FB3-64D2-4B26-9984-C9C24C9CDFAE}" type="presParOf" srcId="{E4C04709-32A2-4C13-8EB9-46325832444B}" destId="{8C4AEE9A-A504-4264-9181-498BDF2547E8}" srcOrd="1" destOrd="0" presId="urn:microsoft.com/office/officeart/2005/8/layout/chevron2"/>
    <dgm:cxn modelId="{4C4AC0EA-3270-4F14-86AC-2C1991C11607}" type="presParOf" srcId="{84690581-53A0-4EDF-974C-94B8FD8947D2}" destId="{31670F55-92B8-47D7-B3FC-EEA066ADBB91}" srcOrd="1" destOrd="0" presId="urn:microsoft.com/office/officeart/2005/8/layout/chevron2"/>
    <dgm:cxn modelId="{D66DDB39-EC5D-44A3-8080-DB0ABAB741A2}" type="presParOf" srcId="{84690581-53A0-4EDF-974C-94B8FD8947D2}" destId="{E595DF49-F353-4191-B44E-831FE876E90B}" srcOrd="2" destOrd="0" presId="urn:microsoft.com/office/officeart/2005/8/layout/chevron2"/>
    <dgm:cxn modelId="{10795F60-826B-44B7-B54F-E43731F5D762}" type="presParOf" srcId="{E595DF49-F353-4191-B44E-831FE876E90B}" destId="{1BE8BABE-81C4-49E6-923A-930DBE85FA49}" srcOrd="0" destOrd="0" presId="urn:microsoft.com/office/officeart/2005/8/layout/chevron2"/>
    <dgm:cxn modelId="{F623B2F6-4E17-4D62-8C43-F9B1F51F468C}" type="presParOf" srcId="{E595DF49-F353-4191-B44E-831FE876E90B}" destId="{A7124655-6AE9-4797-BCC3-5F9F7D743838}" srcOrd="1" destOrd="0" presId="urn:microsoft.com/office/officeart/2005/8/layout/chevron2"/>
    <dgm:cxn modelId="{736D2609-587F-4DE1-9B10-F6FD0FBE1367}" type="presParOf" srcId="{84690581-53A0-4EDF-974C-94B8FD8947D2}" destId="{DAA008E5-1C55-44C4-9C67-7E81D7BF3673}" srcOrd="3" destOrd="0" presId="urn:microsoft.com/office/officeart/2005/8/layout/chevron2"/>
    <dgm:cxn modelId="{6F3CA7D3-5E9D-4284-8FD1-29ADB4C45A33}" type="presParOf" srcId="{84690581-53A0-4EDF-974C-94B8FD8947D2}" destId="{BD26AC2E-204F-45D5-B97A-65E23BF092C7}" srcOrd="4" destOrd="0" presId="urn:microsoft.com/office/officeart/2005/8/layout/chevron2"/>
    <dgm:cxn modelId="{8EBADC45-3895-4B35-A287-7FA471643AC4}" type="presParOf" srcId="{BD26AC2E-204F-45D5-B97A-65E23BF092C7}" destId="{FDA9C9F4-C5F6-485F-8A7B-26CEFB4942B7}" srcOrd="0" destOrd="0" presId="urn:microsoft.com/office/officeart/2005/8/layout/chevron2"/>
    <dgm:cxn modelId="{F76FC474-E869-420F-B9EE-13171DCCC2BB}" type="presParOf" srcId="{BD26AC2E-204F-45D5-B97A-65E23BF092C7}" destId="{97B2CFA7-D4EF-4F9B-A13F-7E8CB546BC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94075-C831-4663-9117-36578018FC3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57907F0-64D5-42DD-B8F9-EB5A4E4C7001}">
      <dgm:prSet phldrT="[Text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/>
            <a:t>Step 4</a:t>
          </a:r>
          <a:endParaRPr lang="en-GB" dirty="0"/>
        </a:p>
      </dgm:t>
    </dgm:pt>
    <dgm:pt modelId="{2C9EEBBA-D6EC-4966-AAB5-F3383754DB7E}" type="parTrans" cxnId="{68AE49A9-F04E-45F7-A772-3FC9789ABEAC}">
      <dgm:prSet/>
      <dgm:spPr/>
      <dgm:t>
        <a:bodyPr/>
        <a:lstStyle/>
        <a:p>
          <a:endParaRPr lang="en-GB"/>
        </a:p>
      </dgm:t>
    </dgm:pt>
    <dgm:pt modelId="{A0A813FF-2E1A-4A93-A303-D93EAD7B6A0C}" type="sibTrans" cxnId="{68AE49A9-F04E-45F7-A772-3FC9789ABEAC}">
      <dgm:prSet/>
      <dgm:spPr/>
      <dgm:t>
        <a:bodyPr/>
        <a:lstStyle/>
        <a:p>
          <a:endParaRPr lang="en-GB"/>
        </a:p>
      </dgm:t>
    </dgm:pt>
    <dgm:pt modelId="{69484783-1C92-495B-B657-852C29F2DE3E}">
      <dgm:prSet phldrT="[Text]" custT="1"/>
      <dgm:spPr/>
      <dgm:t>
        <a:bodyPr/>
        <a:lstStyle/>
        <a:p>
          <a:r>
            <a:rPr lang="en-GB" sz="1800" b="1" dirty="0" smtClean="0"/>
            <a:t>Gather required data as accurately as you can</a:t>
          </a:r>
          <a:endParaRPr lang="en-GB" sz="1800" b="1" dirty="0"/>
        </a:p>
      </dgm:t>
    </dgm:pt>
    <dgm:pt modelId="{B6954B81-54BE-4DA7-B428-6EBB8CD4F202}" type="parTrans" cxnId="{09BB0540-1C2A-45DD-8448-25F9409DE52C}">
      <dgm:prSet/>
      <dgm:spPr/>
      <dgm:t>
        <a:bodyPr/>
        <a:lstStyle/>
        <a:p>
          <a:endParaRPr lang="en-GB"/>
        </a:p>
      </dgm:t>
    </dgm:pt>
    <dgm:pt modelId="{D03E65BE-743E-4C6A-BDF1-CA086AA60BCB}" type="sibTrans" cxnId="{09BB0540-1C2A-45DD-8448-25F9409DE52C}">
      <dgm:prSet/>
      <dgm:spPr/>
      <dgm:t>
        <a:bodyPr/>
        <a:lstStyle/>
        <a:p>
          <a:endParaRPr lang="en-GB"/>
        </a:p>
      </dgm:t>
    </dgm:pt>
    <dgm:pt modelId="{B5DE679B-2EAA-4601-9E57-DFEBD72C1CB9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/>
            <a:t>Step 5</a:t>
          </a:r>
          <a:endParaRPr lang="en-GB" dirty="0"/>
        </a:p>
      </dgm:t>
    </dgm:pt>
    <dgm:pt modelId="{352E0C21-2439-4A5E-B0CB-6D7AB2CC36A2}" type="parTrans" cxnId="{D179B8D8-C153-47CC-BD2E-9DB353241B24}">
      <dgm:prSet/>
      <dgm:spPr/>
      <dgm:t>
        <a:bodyPr/>
        <a:lstStyle/>
        <a:p>
          <a:endParaRPr lang="en-GB"/>
        </a:p>
      </dgm:t>
    </dgm:pt>
    <dgm:pt modelId="{9C3E0718-3733-43B9-AA46-FCCADBDA1508}" type="sibTrans" cxnId="{D179B8D8-C153-47CC-BD2E-9DB353241B24}">
      <dgm:prSet/>
      <dgm:spPr/>
      <dgm:t>
        <a:bodyPr/>
        <a:lstStyle/>
        <a:p>
          <a:endParaRPr lang="en-GB"/>
        </a:p>
      </dgm:t>
    </dgm:pt>
    <dgm:pt modelId="{674FD22D-6ACD-4E5B-A9AB-EAFC6AE7663F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 smtClean="0"/>
            <a:t>Present results in a report including methodology used and all assumptions made </a:t>
          </a:r>
          <a:endParaRPr lang="en-GB" sz="1800" b="1" dirty="0"/>
        </a:p>
      </dgm:t>
    </dgm:pt>
    <dgm:pt modelId="{53C0AAFB-AD70-4B05-8F90-E22F485E719E}" type="parTrans" cxnId="{02526CD9-1205-4FA5-ABE6-308694AF04AE}">
      <dgm:prSet/>
      <dgm:spPr/>
      <dgm:t>
        <a:bodyPr/>
        <a:lstStyle/>
        <a:p>
          <a:endParaRPr lang="en-GB"/>
        </a:p>
      </dgm:t>
    </dgm:pt>
    <dgm:pt modelId="{DB56D44F-72BA-4E8F-943D-D44C71F4FB4D}" type="sibTrans" cxnId="{02526CD9-1205-4FA5-ABE6-308694AF04AE}">
      <dgm:prSet/>
      <dgm:spPr/>
      <dgm:t>
        <a:bodyPr/>
        <a:lstStyle/>
        <a:p>
          <a:endParaRPr lang="en-GB"/>
        </a:p>
      </dgm:t>
    </dgm:pt>
    <dgm:pt modelId="{6257ABA4-8BDB-4CCA-ABF3-DEE4284DB8D1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smtClean="0"/>
            <a:t>Step 6</a:t>
          </a:r>
          <a:endParaRPr lang="en-GB" dirty="0"/>
        </a:p>
      </dgm:t>
    </dgm:pt>
    <dgm:pt modelId="{93E2833E-C35C-4A30-87BF-D56527F0F38B}" type="parTrans" cxnId="{CE54F4D6-5D5D-4F92-B41A-5FFEE642CCAE}">
      <dgm:prSet/>
      <dgm:spPr/>
      <dgm:t>
        <a:bodyPr/>
        <a:lstStyle/>
        <a:p>
          <a:endParaRPr lang="en-GB"/>
        </a:p>
      </dgm:t>
    </dgm:pt>
    <dgm:pt modelId="{664EA446-DE58-41D0-A78A-07A91D2AC112}" type="sibTrans" cxnId="{CE54F4D6-5D5D-4F92-B41A-5FFEE642CCAE}">
      <dgm:prSet/>
      <dgm:spPr/>
      <dgm:t>
        <a:bodyPr/>
        <a:lstStyle/>
        <a:p>
          <a:endParaRPr lang="en-GB"/>
        </a:p>
      </dgm:t>
    </dgm:pt>
    <dgm:pt modelId="{5B2F5BD4-B056-49A8-8F07-B81DF37A15A2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 smtClean="0"/>
            <a:t>Use publicly recognised methods and emissions factors in the Guidelines</a:t>
          </a:r>
          <a:endParaRPr lang="en-GB" sz="2000" b="1" dirty="0"/>
        </a:p>
      </dgm:t>
    </dgm:pt>
    <dgm:pt modelId="{A954860A-F670-43C7-A33D-425805397598}" type="parTrans" cxnId="{E730751F-5C47-4BBA-A9EB-C6357C8F6FA2}">
      <dgm:prSet/>
      <dgm:spPr/>
      <dgm:t>
        <a:bodyPr/>
        <a:lstStyle/>
        <a:p>
          <a:endParaRPr lang="en-GB"/>
        </a:p>
      </dgm:t>
    </dgm:pt>
    <dgm:pt modelId="{605B467B-CE15-4092-A0FA-0FE353BED703}" type="sibTrans" cxnId="{E730751F-5C47-4BBA-A9EB-C6357C8F6FA2}">
      <dgm:prSet/>
      <dgm:spPr/>
      <dgm:t>
        <a:bodyPr/>
        <a:lstStyle/>
        <a:p>
          <a:endParaRPr lang="en-GB"/>
        </a:p>
      </dgm:t>
    </dgm:pt>
    <dgm:pt modelId="{84690581-53A0-4EDF-974C-94B8FD8947D2}" type="pres">
      <dgm:prSet presAssocID="{58494075-C831-4663-9117-36578018FC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C04709-32A2-4C13-8EB9-46325832444B}" type="pres">
      <dgm:prSet presAssocID="{057907F0-64D5-42DD-B8F9-EB5A4E4C7001}" presName="composite" presStyleCnt="0"/>
      <dgm:spPr/>
    </dgm:pt>
    <dgm:pt modelId="{BDEAA215-8F0C-48C5-96EC-B0BF0435EF73}" type="pres">
      <dgm:prSet presAssocID="{057907F0-64D5-42DD-B8F9-EB5A4E4C70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AEE9A-A504-4264-9181-498BDF2547E8}" type="pres">
      <dgm:prSet presAssocID="{057907F0-64D5-42DD-B8F9-EB5A4E4C70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670F55-92B8-47D7-B3FC-EEA066ADBB91}" type="pres">
      <dgm:prSet presAssocID="{A0A813FF-2E1A-4A93-A303-D93EAD7B6A0C}" presName="sp" presStyleCnt="0"/>
      <dgm:spPr/>
    </dgm:pt>
    <dgm:pt modelId="{E595DF49-F353-4191-B44E-831FE876E90B}" type="pres">
      <dgm:prSet presAssocID="{B5DE679B-2EAA-4601-9E57-DFEBD72C1CB9}" presName="composite" presStyleCnt="0"/>
      <dgm:spPr/>
    </dgm:pt>
    <dgm:pt modelId="{1BE8BABE-81C4-49E6-923A-930DBE85FA49}" type="pres">
      <dgm:prSet presAssocID="{B5DE679B-2EAA-4601-9E57-DFEBD72C1C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124655-6AE9-4797-BCC3-5F9F7D743838}" type="pres">
      <dgm:prSet presAssocID="{B5DE679B-2EAA-4601-9E57-DFEBD72C1C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008E5-1C55-44C4-9C67-7E81D7BF3673}" type="pres">
      <dgm:prSet presAssocID="{9C3E0718-3733-43B9-AA46-FCCADBDA1508}" presName="sp" presStyleCnt="0"/>
      <dgm:spPr/>
    </dgm:pt>
    <dgm:pt modelId="{BD26AC2E-204F-45D5-B97A-65E23BF092C7}" type="pres">
      <dgm:prSet presAssocID="{6257ABA4-8BDB-4CCA-ABF3-DEE4284DB8D1}" presName="composite" presStyleCnt="0"/>
      <dgm:spPr/>
    </dgm:pt>
    <dgm:pt modelId="{FDA9C9F4-C5F6-485F-8A7B-26CEFB4942B7}" type="pres">
      <dgm:prSet presAssocID="{6257ABA4-8BDB-4CCA-ABF3-DEE4284DB8D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B2CFA7-D4EF-4F9B-A13F-7E8CB546BC37}" type="pres">
      <dgm:prSet presAssocID="{6257ABA4-8BDB-4CCA-ABF3-DEE4284DB8D1}" presName="descendantText" presStyleLbl="alignAcc1" presStyleIdx="2" presStyleCnt="3" custLinFactNeighborX="474" custLinFactNeighborY="-70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54F4D6-5D5D-4F92-B41A-5FFEE642CCAE}" srcId="{58494075-C831-4663-9117-36578018FC30}" destId="{6257ABA4-8BDB-4CCA-ABF3-DEE4284DB8D1}" srcOrd="2" destOrd="0" parTransId="{93E2833E-C35C-4A30-87BF-D56527F0F38B}" sibTransId="{664EA446-DE58-41D0-A78A-07A91D2AC112}"/>
    <dgm:cxn modelId="{372C1306-D66B-4A32-AAB5-12BC006B0BB5}" type="presOf" srcId="{5B2F5BD4-B056-49A8-8F07-B81DF37A15A2}" destId="{97B2CFA7-D4EF-4F9B-A13F-7E8CB546BC37}" srcOrd="0" destOrd="0" presId="urn:microsoft.com/office/officeart/2005/8/layout/chevron2"/>
    <dgm:cxn modelId="{02526CD9-1205-4FA5-ABE6-308694AF04AE}" srcId="{B5DE679B-2EAA-4601-9E57-DFEBD72C1CB9}" destId="{674FD22D-6ACD-4E5B-A9AB-EAFC6AE7663F}" srcOrd="0" destOrd="0" parTransId="{53C0AAFB-AD70-4B05-8F90-E22F485E719E}" sibTransId="{DB56D44F-72BA-4E8F-943D-D44C71F4FB4D}"/>
    <dgm:cxn modelId="{68AE49A9-F04E-45F7-A772-3FC9789ABEAC}" srcId="{58494075-C831-4663-9117-36578018FC30}" destId="{057907F0-64D5-42DD-B8F9-EB5A4E4C7001}" srcOrd="0" destOrd="0" parTransId="{2C9EEBBA-D6EC-4966-AAB5-F3383754DB7E}" sibTransId="{A0A813FF-2E1A-4A93-A303-D93EAD7B6A0C}"/>
    <dgm:cxn modelId="{8DF4F238-A826-448B-882A-0C55186FBBC1}" type="presOf" srcId="{674FD22D-6ACD-4E5B-A9AB-EAFC6AE7663F}" destId="{A7124655-6AE9-4797-BCC3-5F9F7D743838}" srcOrd="0" destOrd="0" presId="urn:microsoft.com/office/officeart/2005/8/layout/chevron2"/>
    <dgm:cxn modelId="{D96C8024-A879-4D0D-B9FE-321AB016DB0E}" type="presOf" srcId="{69484783-1C92-495B-B657-852C29F2DE3E}" destId="{8C4AEE9A-A504-4264-9181-498BDF2547E8}" srcOrd="0" destOrd="0" presId="urn:microsoft.com/office/officeart/2005/8/layout/chevron2"/>
    <dgm:cxn modelId="{038A5768-2A58-4D1A-A714-DF8DA1BC0C1A}" type="presOf" srcId="{057907F0-64D5-42DD-B8F9-EB5A4E4C7001}" destId="{BDEAA215-8F0C-48C5-96EC-B0BF0435EF73}" srcOrd="0" destOrd="0" presId="urn:microsoft.com/office/officeart/2005/8/layout/chevron2"/>
    <dgm:cxn modelId="{F13F551A-D42E-47D7-A1F8-B2DD933ACF3C}" type="presOf" srcId="{6257ABA4-8BDB-4CCA-ABF3-DEE4284DB8D1}" destId="{FDA9C9F4-C5F6-485F-8A7B-26CEFB4942B7}" srcOrd="0" destOrd="0" presId="urn:microsoft.com/office/officeart/2005/8/layout/chevron2"/>
    <dgm:cxn modelId="{4C6A1E3D-DAC3-480D-80B1-EED25926D2CD}" type="presOf" srcId="{58494075-C831-4663-9117-36578018FC30}" destId="{84690581-53A0-4EDF-974C-94B8FD8947D2}" srcOrd="0" destOrd="0" presId="urn:microsoft.com/office/officeart/2005/8/layout/chevron2"/>
    <dgm:cxn modelId="{E730751F-5C47-4BBA-A9EB-C6357C8F6FA2}" srcId="{6257ABA4-8BDB-4CCA-ABF3-DEE4284DB8D1}" destId="{5B2F5BD4-B056-49A8-8F07-B81DF37A15A2}" srcOrd="0" destOrd="0" parTransId="{A954860A-F670-43C7-A33D-425805397598}" sibTransId="{605B467B-CE15-4092-A0FA-0FE353BED703}"/>
    <dgm:cxn modelId="{D179B8D8-C153-47CC-BD2E-9DB353241B24}" srcId="{58494075-C831-4663-9117-36578018FC30}" destId="{B5DE679B-2EAA-4601-9E57-DFEBD72C1CB9}" srcOrd="1" destOrd="0" parTransId="{352E0C21-2439-4A5E-B0CB-6D7AB2CC36A2}" sibTransId="{9C3E0718-3733-43B9-AA46-FCCADBDA1508}"/>
    <dgm:cxn modelId="{41432F01-C8D4-419A-B7BA-02A2A56C2C86}" type="presOf" srcId="{B5DE679B-2EAA-4601-9E57-DFEBD72C1CB9}" destId="{1BE8BABE-81C4-49E6-923A-930DBE85FA49}" srcOrd="0" destOrd="0" presId="urn:microsoft.com/office/officeart/2005/8/layout/chevron2"/>
    <dgm:cxn modelId="{09BB0540-1C2A-45DD-8448-25F9409DE52C}" srcId="{057907F0-64D5-42DD-B8F9-EB5A4E4C7001}" destId="{69484783-1C92-495B-B657-852C29F2DE3E}" srcOrd="0" destOrd="0" parTransId="{B6954B81-54BE-4DA7-B428-6EBB8CD4F202}" sibTransId="{D03E65BE-743E-4C6A-BDF1-CA086AA60BCB}"/>
    <dgm:cxn modelId="{F5F213C7-C4AC-4A21-84A6-8F01493271FA}" type="presParOf" srcId="{84690581-53A0-4EDF-974C-94B8FD8947D2}" destId="{E4C04709-32A2-4C13-8EB9-46325832444B}" srcOrd="0" destOrd="0" presId="urn:microsoft.com/office/officeart/2005/8/layout/chevron2"/>
    <dgm:cxn modelId="{C2E9B7BB-0386-4672-9213-979A32EBCBF3}" type="presParOf" srcId="{E4C04709-32A2-4C13-8EB9-46325832444B}" destId="{BDEAA215-8F0C-48C5-96EC-B0BF0435EF73}" srcOrd="0" destOrd="0" presId="urn:microsoft.com/office/officeart/2005/8/layout/chevron2"/>
    <dgm:cxn modelId="{1B995504-9A96-4D83-948A-D036E2E3E5A6}" type="presParOf" srcId="{E4C04709-32A2-4C13-8EB9-46325832444B}" destId="{8C4AEE9A-A504-4264-9181-498BDF2547E8}" srcOrd="1" destOrd="0" presId="urn:microsoft.com/office/officeart/2005/8/layout/chevron2"/>
    <dgm:cxn modelId="{748B407D-FDD7-4146-9363-E79647D65151}" type="presParOf" srcId="{84690581-53A0-4EDF-974C-94B8FD8947D2}" destId="{31670F55-92B8-47D7-B3FC-EEA066ADBB91}" srcOrd="1" destOrd="0" presId="urn:microsoft.com/office/officeart/2005/8/layout/chevron2"/>
    <dgm:cxn modelId="{A9536112-D787-46B5-96F0-A7FF860FC28C}" type="presParOf" srcId="{84690581-53A0-4EDF-974C-94B8FD8947D2}" destId="{E595DF49-F353-4191-B44E-831FE876E90B}" srcOrd="2" destOrd="0" presId="urn:microsoft.com/office/officeart/2005/8/layout/chevron2"/>
    <dgm:cxn modelId="{F6D1A81B-389E-4D24-8F5B-37CA9209C838}" type="presParOf" srcId="{E595DF49-F353-4191-B44E-831FE876E90B}" destId="{1BE8BABE-81C4-49E6-923A-930DBE85FA49}" srcOrd="0" destOrd="0" presId="urn:microsoft.com/office/officeart/2005/8/layout/chevron2"/>
    <dgm:cxn modelId="{12911623-2B8D-4335-A6F0-43A2960F3623}" type="presParOf" srcId="{E595DF49-F353-4191-B44E-831FE876E90B}" destId="{A7124655-6AE9-4797-BCC3-5F9F7D743838}" srcOrd="1" destOrd="0" presId="urn:microsoft.com/office/officeart/2005/8/layout/chevron2"/>
    <dgm:cxn modelId="{43EBD9A5-19C4-43DA-B05A-761D0CD41DB3}" type="presParOf" srcId="{84690581-53A0-4EDF-974C-94B8FD8947D2}" destId="{DAA008E5-1C55-44C4-9C67-7E81D7BF3673}" srcOrd="3" destOrd="0" presId="urn:microsoft.com/office/officeart/2005/8/layout/chevron2"/>
    <dgm:cxn modelId="{F5EC98D5-DC81-426A-B8DD-4A190C3F48A6}" type="presParOf" srcId="{84690581-53A0-4EDF-974C-94B8FD8947D2}" destId="{BD26AC2E-204F-45D5-B97A-65E23BF092C7}" srcOrd="4" destOrd="0" presId="urn:microsoft.com/office/officeart/2005/8/layout/chevron2"/>
    <dgm:cxn modelId="{53C029F3-E0C7-4933-AC13-11CDAA91024D}" type="presParOf" srcId="{BD26AC2E-204F-45D5-B97A-65E23BF092C7}" destId="{FDA9C9F4-C5F6-485F-8A7B-26CEFB4942B7}" srcOrd="0" destOrd="0" presId="urn:microsoft.com/office/officeart/2005/8/layout/chevron2"/>
    <dgm:cxn modelId="{16B1D360-9DE4-431B-A1DE-51124EE364AD}" type="presParOf" srcId="{BD26AC2E-204F-45D5-B97A-65E23BF092C7}" destId="{97B2CFA7-D4EF-4F9B-A13F-7E8CB546BC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AA215-8F0C-48C5-96EC-B0BF0435EF73}">
      <dsp:nvSpPr>
        <dsp:cNvPr id="0" name=""/>
        <dsp:cNvSpPr/>
      </dsp:nvSpPr>
      <dsp:spPr>
        <a:xfrm rot="5400000">
          <a:off x="-165026" y="166304"/>
          <a:ext cx="1100177" cy="770123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1</a:t>
          </a:r>
          <a:endParaRPr lang="en-GB" sz="2000" kern="1200" dirty="0"/>
        </a:p>
      </dsp:txBody>
      <dsp:txXfrm rot="-5400000">
        <a:off x="2" y="386339"/>
        <a:ext cx="770123" cy="330054"/>
      </dsp:txXfrm>
    </dsp:sp>
    <dsp:sp modelId="{8C4AEE9A-A504-4264-9181-498BDF2547E8}">
      <dsp:nvSpPr>
        <dsp:cNvPr id="0" name=""/>
        <dsp:cNvSpPr/>
      </dsp:nvSpPr>
      <dsp:spPr>
        <a:xfrm rot="5400000">
          <a:off x="2727804" y="-1956402"/>
          <a:ext cx="715115" cy="4630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Identify your reporting objectives</a:t>
          </a:r>
          <a:endParaRPr lang="en-GB" sz="1800" b="1" kern="1200" dirty="0"/>
        </a:p>
      </dsp:txBody>
      <dsp:txXfrm rot="-5400000">
        <a:off x="770124" y="36187"/>
        <a:ext cx="4595567" cy="645297"/>
      </dsp:txXfrm>
    </dsp:sp>
    <dsp:sp modelId="{1BE8BABE-81C4-49E6-923A-930DBE85FA49}">
      <dsp:nvSpPr>
        <dsp:cNvPr id="0" name=""/>
        <dsp:cNvSpPr/>
      </dsp:nvSpPr>
      <dsp:spPr>
        <a:xfrm rot="5400000">
          <a:off x="-165026" y="1062986"/>
          <a:ext cx="1100177" cy="770123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2</a:t>
          </a:r>
          <a:endParaRPr lang="en-GB" sz="2000" kern="1200" dirty="0"/>
        </a:p>
      </dsp:txBody>
      <dsp:txXfrm rot="-5400000">
        <a:off x="2" y="1283021"/>
        <a:ext cx="770123" cy="330054"/>
      </dsp:txXfrm>
    </dsp:sp>
    <dsp:sp modelId="{A7124655-6AE9-4797-BCC3-5F9F7D743838}">
      <dsp:nvSpPr>
        <dsp:cNvPr id="0" name=""/>
        <dsp:cNvSpPr/>
      </dsp:nvSpPr>
      <dsp:spPr>
        <a:xfrm rot="5400000">
          <a:off x="2727804" y="-1059721"/>
          <a:ext cx="715115" cy="4630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Understand the sources of your emissions</a:t>
          </a:r>
          <a:endParaRPr lang="en-GB" sz="1800" b="1" kern="1200" dirty="0"/>
        </a:p>
      </dsp:txBody>
      <dsp:txXfrm rot="-5400000">
        <a:off x="770124" y="932868"/>
        <a:ext cx="4595567" cy="645297"/>
      </dsp:txXfrm>
    </dsp:sp>
    <dsp:sp modelId="{FDA9C9F4-C5F6-485F-8A7B-26CEFB4942B7}">
      <dsp:nvSpPr>
        <dsp:cNvPr id="0" name=""/>
        <dsp:cNvSpPr/>
      </dsp:nvSpPr>
      <dsp:spPr>
        <a:xfrm rot="5400000">
          <a:off x="-165026" y="1959667"/>
          <a:ext cx="1100177" cy="770123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3</a:t>
          </a:r>
          <a:endParaRPr lang="en-GB" sz="2000" kern="1200" dirty="0"/>
        </a:p>
      </dsp:txBody>
      <dsp:txXfrm rot="-5400000">
        <a:off x="2" y="2179702"/>
        <a:ext cx="770123" cy="330054"/>
      </dsp:txXfrm>
    </dsp:sp>
    <dsp:sp modelId="{97B2CFA7-D4EF-4F9B-A13F-7E8CB546BC37}">
      <dsp:nvSpPr>
        <dsp:cNvPr id="0" name=""/>
        <dsp:cNvSpPr/>
      </dsp:nvSpPr>
      <dsp:spPr>
        <a:xfrm rot="5400000">
          <a:off x="2727804" y="-157483"/>
          <a:ext cx="715115" cy="4630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Select your calculation method</a:t>
          </a:r>
          <a:endParaRPr lang="en-GB" sz="1800" b="1" kern="1200" dirty="0"/>
        </a:p>
      </dsp:txBody>
      <dsp:txXfrm rot="-5400000">
        <a:off x="770124" y="1835106"/>
        <a:ext cx="4595567" cy="645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AA215-8F0C-48C5-96EC-B0BF0435EF73}">
      <dsp:nvSpPr>
        <dsp:cNvPr id="0" name=""/>
        <dsp:cNvSpPr/>
      </dsp:nvSpPr>
      <dsp:spPr>
        <a:xfrm rot="5400000">
          <a:off x="-164865" y="167556"/>
          <a:ext cx="1099102" cy="76937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4</a:t>
          </a:r>
          <a:endParaRPr lang="en-GB" sz="2000" kern="1200" dirty="0"/>
        </a:p>
      </dsp:txBody>
      <dsp:txXfrm rot="-5400000">
        <a:off x="1" y="387377"/>
        <a:ext cx="769371" cy="329731"/>
      </dsp:txXfrm>
    </dsp:sp>
    <dsp:sp modelId="{8C4AEE9A-A504-4264-9181-498BDF2547E8}">
      <dsp:nvSpPr>
        <dsp:cNvPr id="0" name=""/>
        <dsp:cNvSpPr/>
      </dsp:nvSpPr>
      <dsp:spPr>
        <a:xfrm rot="5400000">
          <a:off x="2727777" y="-1955714"/>
          <a:ext cx="714416" cy="4631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Gather required data as accurately as you can</a:t>
          </a:r>
          <a:endParaRPr lang="en-GB" sz="1800" b="1" kern="1200" dirty="0"/>
        </a:p>
      </dsp:txBody>
      <dsp:txXfrm rot="-5400000">
        <a:off x="769372" y="37566"/>
        <a:ext cx="4596353" cy="644666"/>
      </dsp:txXfrm>
    </dsp:sp>
    <dsp:sp modelId="{1BE8BABE-81C4-49E6-923A-930DBE85FA49}">
      <dsp:nvSpPr>
        <dsp:cNvPr id="0" name=""/>
        <dsp:cNvSpPr/>
      </dsp:nvSpPr>
      <dsp:spPr>
        <a:xfrm rot="5400000">
          <a:off x="-164865" y="1063362"/>
          <a:ext cx="1099102" cy="76937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5</a:t>
          </a:r>
          <a:endParaRPr lang="en-GB" sz="2000" kern="1200" dirty="0"/>
        </a:p>
      </dsp:txBody>
      <dsp:txXfrm rot="-5400000">
        <a:off x="1" y="1283183"/>
        <a:ext cx="769371" cy="329731"/>
      </dsp:txXfrm>
    </dsp:sp>
    <dsp:sp modelId="{A7124655-6AE9-4797-BCC3-5F9F7D743838}">
      <dsp:nvSpPr>
        <dsp:cNvPr id="0" name=""/>
        <dsp:cNvSpPr/>
      </dsp:nvSpPr>
      <dsp:spPr>
        <a:xfrm rot="5400000">
          <a:off x="2727777" y="-1059909"/>
          <a:ext cx="714416" cy="4631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Present results in a report including methodology used and all assumptions made </a:t>
          </a:r>
          <a:endParaRPr lang="en-GB" sz="1800" b="1" kern="1200" dirty="0"/>
        </a:p>
      </dsp:txBody>
      <dsp:txXfrm rot="-5400000">
        <a:off x="769372" y="933371"/>
        <a:ext cx="4596353" cy="644666"/>
      </dsp:txXfrm>
    </dsp:sp>
    <dsp:sp modelId="{FDA9C9F4-C5F6-485F-8A7B-26CEFB4942B7}">
      <dsp:nvSpPr>
        <dsp:cNvPr id="0" name=""/>
        <dsp:cNvSpPr/>
      </dsp:nvSpPr>
      <dsp:spPr>
        <a:xfrm rot="5400000">
          <a:off x="-164865" y="1959167"/>
          <a:ext cx="1099102" cy="76937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Step 6</a:t>
          </a:r>
          <a:endParaRPr lang="en-GB" sz="2000" kern="1200" dirty="0"/>
        </a:p>
      </dsp:txBody>
      <dsp:txXfrm rot="-5400000">
        <a:off x="1" y="2178988"/>
        <a:ext cx="769371" cy="329731"/>
      </dsp:txXfrm>
    </dsp:sp>
    <dsp:sp modelId="{97B2CFA7-D4EF-4F9B-A13F-7E8CB546BC37}">
      <dsp:nvSpPr>
        <dsp:cNvPr id="0" name=""/>
        <dsp:cNvSpPr/>
      </dsp:nvSpPr>
      <dsp:spPr>
        <a:xfrm rot="5400000">
          <a:off x="2727777" y="-214726"/>
          <a:ext cx="714416" cy="4631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/>
            <a:t>Use publicly recognised methods and emissions factors in the Guidelines</a:t>
          </a:r>
          <a:endParaRPr lang="en-GB" sz="2000" b="1" kern="1200" dirty="0"/>
        </a:p>
      </dsp:txBody>
      <dsp:txXfrm rot="-5400000">
        <a:off x="769372" y="1778554"/>
        <a:ext cx="4596353" cy="64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EC8AFAD2-6EB9-4E17-8196-4F58377620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68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7" tIns="45743" rIns="91487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6E3927F1-F6ED-4F7B-BF6D-01D65C9206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D856-13BC-4AD9-A744-16E0B71FBC68}" type="datetime1">
              <a:rPr lang="sv-SE" smtClean="0"/>
              <a:pPr>
                <a:defRPr/>
              </a:pPr>
              <a:t>2014-12-03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NN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4EAB-20CD-45D7-9FA0-014E949743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5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07" y="6625478"/>
            <a:ext cx="5257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Copyright</a:t>
            </a:r>
            <a:r>
              <a:rPr lang="sv-SE" sz="8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– Odette Sweden	</a:t>
            </a:r>
            <a:endParaRPr lang="sv-SE" sz="8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0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84200" y="1340768"/>
            <a:ext cx="4337050" cy="4752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73650" y="1340768"/>
            <a:ext cx="4337050" cy="4752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DF02-9A5B-4783-871F-094B3F9EB05C}" type="datetime1">
              <a:rPr lang="sv-SE" smtClean="0"/>
              <a:pPr>
                <a:defRPr/>
              </a:pPr>
              <a:t>2014-12-03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NN</a:t>
            </a: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589E-B631-43E5-972A-B25E21B92B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0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C0AF-7E2D-437B-B4E3-042C0EEF8813}" type="datetime1">
              <a:rPr lang="sv-SE" smtClean="0"/>
              <a:pPr>
                <a:defRPr/>
              </a:pPr>
              <a:t>2014-12-03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NN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3F44-0AFD-4DF9-AB26-7D7C474AC5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70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347BD319-C441-4740-BDB2-35E25C52CCE7}" type="datetimeFigureOut">
              <a:rPr lang="sv-SE" smtClean="0">
                <a:solidFill>
                  <a:srgbClr val="000000"/>
                </a:solidFill>
                <a:latin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2014-12-03</a:t>
            </a:fld>
            <a:endParaRPr lang="sv-S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21" name="Picture 13" descr=" nea_3.jpg                                                      005659BFMacintosh HD                   BE1790B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5" y="111125"/>
            <a:ext cx="78914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340768"/>
            <a:ext cx="8826500" cy="47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201" y="6546314"/>
            <a:ext cx="23114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fld id="{88C4CA4F-C208-4DCA-A036-B38B6727512C}" type="datetime1">
              <a:rPr lang="sv-SE" smtClean="0"/>
              <a:pPr>
                <a:defRPr/>
              </a:pPr>
              <a:t>2014-12-03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4204" y="6323888"/>
            <a:ext cx="7726469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NN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9269" y="6546314"/>
            <a:ext cx="23114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78A18F5-6FEC-4311-A7D6-5E67C30B30C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2781"/>
              </p:ext>
            </p:extLst>
          </p:nvPr>
        </p:nvGraphicFramePr>
        <p:xfrm>
          <a:off x="8480429" y="226538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" name="Bitmappsbild" r:id="rId7" imgW="9085714" imgH="4258269" progId="PBrush">
                  <p:embed/>
                </p:oleObj>
              </mc:Choice>
              <mc:Fallback>
                <p:oleObj name="Bitmappsbild" r:id="rId7" imgW="9085714" imgH="4258269" progId="PBrush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9" y="226538"/>
                        <a:ext cx="1219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1" descr="C:\Users\ljujor0\Documents\4_Odette\_NAF\Övrigt\Logg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68" y="5692272"/>
            <a:ext cx="1151279" cy="10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28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416189" y="-646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7" name="Picture 13" descr=" nea_4.jpg                                                      005659BFMacintosh HD                   BE1790B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0250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E-affärer inom </a:t>
            </a:r>
            <a:r>
              <a:rPr lang="sv-SE" dirty="0" smtClean="0"/>
              <a:t>fordonsindustrin</a:t>
            </a:r>
            <a:br>
              <a:rPr lang="sv-SE" dirty="0" smtClean="0"/>
            </a:br>
            <a:r>
              <a:rPr lang="sv-SE" sz="3600" i="1" dirty="0" smtClean="0"/>
              <a:t>Sten Lindgren, Odette Sweden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37316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8024" y="132390"/>
            <a:ext cx="7891463" cy="796925"/>
          </a:xfrm>
        </p:spPr>
        <p:txBody>
          <a:bodyPr/>
          <a:lstStyle/>
          <a:p>
            <a:r>
              <a:rPr lang="sv-SE" dirty="0" smtClean="0"/>
              <a:t>Mätning och rapportering av emissioner från transporter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8544" y="1287606"/>
            <a:ext cx="6543130" cy="475205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sv-SE" dirty="0" smtClean="0"/>
              <a:t>Odette har utvecklat en metodik för ”</a:t>
            </a:r>
            <a:r>
              <a:rPr lang="sv-SE" i="1" dirty="0" smtClean="0"/>
              <a:t>GHG </a:t>
            </a:r>
            <a:r>
              <a:rPr lang="sv-SE" i="1" dirty="0" err="1" smtClean="0"/>
              <a:t>reporting</a:t>
            </a:r>
            <a:r>
              <a:rPr lang="sv-SE" dirty="0" smtClean="0"/>
              <a:t>”, </a:t>
            </a:r>
            <a:r>
              <a:rPr lang="sv-SE" dirty="0"/>
              <a:t>såvitt känt den </a:t>
            </a:r>
            <a:r>
              <a:rPr lang="sv-SE" dirty="0" smtClean="0"/>
              <a:t>hittills mest operationella av </a:t>
            </a:r>
            <a:r>
              <a:rPr lang="sv-SE" dirty="0" err="1" smtClean="0"/>
              <a:t>guidelines</a:t>
            </a:r>
            <a:r>
              <a:rPr lang="sv-SE" dirty="0" smtClean="0"/>
              <a:t> inom området </a:t>
            </a:r>
          </a:p>
          <a:p>
            <a:pPr>
              <a:buBlip>
                <a:blip r:embed="rId2"/>
              </a:buBlip>
            </a:pP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Bakgrunden är det börjar uppstå krav på miljörapportering</a:t>
            </a:r>
          </a:p>
          <a:p>
            <a:pPr>
              <a:buBlip>
                <a:blip r:embed="rId2"/>
              </a:buBlip>
            </a:pPr>
            <a:endParaRPr lang="sv-SE" dirty="0"/>
          </a:p>
          <a:p>
            <a:pPr>
              <a:buBlip>
                <a:blip r:embed="rId2"/>
              </a:buBlip>
            </a:pPr>
            <a:r>
              <a:rPr lang="sv-SE" dirty="0" smtClean="0"/>
              <a:t>Mest </a:t>
            </a:r>
            <a:r>
              <a:rPr lang="sv-SE" dirty="0"/>
              <a:t>långtgående </a:t>
            </a:r>
            <a:r>
              <a:rPr lang="sv-SE" b="1" dirty="0" smtClean="0"/>
              <a:t>legala </a:t>
            </a:r>
            <a:r>
              <a:rPr lang="sv-SE" dirty="0" smtClean="0"/>
              <a:t>krav finns i fransk lagstiftning (</a:t>
            </a:r>
            <a:r>
              <a:rPr lang="sv-SE" dirty="0" err="1" smtClean="0"/>
              <a:t>Loi</a:t>
            </a:r>
            <a:r>
              <a:rPr lang="sv-SE" dirty="0" smtClean="0"/>
              <a:t> </a:t>
            </a:r>
            <a:r>
              <a:rPr lang="sv-SE" dirty="0" err="1" smtClean="0"/>
              <a:t>Grenelle</a:t>
            </a:r>
            <a:r>
              <a:rPr lang="sv-SE" dirty="0" smtClean="0"/>
              <a:t>) men även i Storbritannien finns legala krav riktade mot större företag</a:t>
            </a:r>
          </a:p>
          <a:p>
            <a:pPr>
              <a:buBlip>
                <a:blip r:embed="rId2"/>
              </a:buBlip>
            </a:pPr>
            <a:endParaRPr lang="sv-SE" b="1" dirty="0" smtClean="0"/>
          </a:p>
          <a:p>
            <a:pPr>
              <a:buBlip>
                <a:blip r:embed="rId2"/>
              </a:buBlip>
            </a:pPr>
            <a:r>
              <a:rPr lang="sv-SE" b="1" dirty="0" smtClean="0"/>
              <a:t>Frivillig</a:t>
            </a:r>
            <a:r>
              <a:rPr lang="sv-SE" dirty="0" smtClean="0"/>
              <a:t> miljörapportering förekommer också som en följd av CSR-</a:t>
            </a:r>
            <a:r>
              <a:rPr lang="sv-SE" dirty="0" err="1" smtClean="0"/>
              <a:t>policies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70" y="1163807"/>
            <a:ext cx="2248523" cy="2623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GHG </a:t>
            </a:r>
            <a:r>
              <a:rPr lang="sv-SE" dirty="0" err="1" smtClean="0"/>
              <a:t>reporting</a:t>
            </a:r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5830428"/>
              </p:ext>
            </p:extLst>
          </p:nvPr>
        </p:nvGraphicFramePr>
        <p:xfrm>
          <a:off x="1907704" y="1052736"/>
          <a:ext cx="54006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23273142"/>
              </p:ext>
            </p:extLst>
          </p:nvPr>
        </p:nvGraphicFramePr>
        <p:xfrm>
          <a:off x="1907704" y="3701256"/>
          <a:ext cx="54006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76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sv-SE" dirty="0" smtClean="0"/>
              <a:t>MMOG LE </a:t>
            </a:r>
            <a:r>
              <a:rPr lang="en-US" altLang="sv-SE" dirty="0" err="1" smtClean="0"/>
              <a:t>är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ett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analysverktyg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för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enhetlig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och</a:t>
            </a:r>
            <a:r>
              <a:rPr lang="en-US" altLang="sv-SE" dirty="0" smtClean="0"/>
              <a:t> neutral </a:t>
            </a:r>
            <a:r>
              <a:rPr lang="en-US" altLang="sv-SE" dirty="0" err="1" smtClean="0"/>
              <a:t>bedömning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av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organisationers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prestationer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och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förmåga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inom</a:t>
            </a:r>
            <a:r>
              <a:rPr lang="en-US" altLang="sv-SE" dirty="0"/>
              <a:t> </a:t>
            </a:r>
            <a:r>
              <a:rPr lang="en-US" altLang="sv-SE" dirty="0" smtClean="0"/>
              <a:t>SCM, Supply Chain Management </a:t>
            </a:r>
          </a:p>
          <a:p>
            <a:pPr>
              <a:buBlip>
                <a:blip r:embed="rId2"/>
              </a:buBlip>
            </a:pPr>
            <a:endParaRPr lang="en-US" altLang="sv-SE" dirty="0"/>
          </a:p>
          <a:p>
            <a:pPr>
              <a:buBlip>
                <a:blip r:embed="rId2"/>
              </a:buBlip>
            </a:pPr>
            <a:r>
              <a:rPr lang="en-US" altLang="sv-SE" dirty="0" smtClean="0"/>
              <a:t>MMOG LE </a:t>
            </a:r>
            <a:r>
              <a:rPr lang="en-US" altLang="sv-SE" dirty="0" err="1" smtClean="0"/>
              <a:t>beskriver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vad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som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är</a:t>
            </a:r>
            <a:r>
              <a:rPr lang="en-US" altLang="sv-SE" dirty="0" smtClean="0"/>
              <a:t> Best Practice </a:t>
            </a:r>
            <a:r>
              <a:rPr lang="en-US" altLang="sv-SE" dirty="0" err="1" smtClean="0"/>
              <a:t>inom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industrins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försörjningskedja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när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det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gäller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informationshantering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och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logistiska</a:t>
            </a:r>
            <a:r>
              <a:rPr lang="en-US" altLang="sv-SE" dirty="0" smtClean="0"/>
              <a:t> processer</a:t>
            </a:r>
            <a:endParaRPr lang="en-US" altLang="sv-SE" i="1" dirty="0" smtClean="0"/>
          </a:p>
          <a:p>
            <a:pPr>
              <a:buBlip>
                <a:blip r:embed="rId2"/>
              </a:buBlip>
            </a:pPr>
            <a:endParaRPr lang="en-US" altLang="sv-SE" i="1" dirty="0"/>
          </a:p>
          <a:p>
            <a:pPr>
              <a:buBlip>
                <a:blip r:embed="rId2"/>
              </a:buBlip>
            </a:pPr>
            <a:r>
              <a:rPr lang="en-US" dirty="0" smtClean="0"/>
              <a:t>MMOG </a:t>
            </a:r>
            <a:r>
              <a:rPr lang="en-US" dirty="0" err="1" smtClean="0"/>
              <a:t>används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ändamål</a:t>
            </a:r>
            <a:r>
              <a:rPr lang="en-US" dirty="0" smtClean="0"/>
              <a:t>: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I </a:t>
            </a:r>
            <a:r>
              <a:rPr lang="en-US" dirty="0"/>
              <a:t>en </a:t>
            </a:r>
            <a:r>
              <a:rPr lang="en-US" dirty="0" err="1"/>
              <a:t>kommersiell</a:t>
            </a:r>
            <a:r>
              <a:rPr lang="en-US" dirty="0"/>
              <a:t> </a:t>
            </a:r>
            <a:r>
              <a:rPr lang="en-US" dirty="0" smtClean="0"/>
              <a:t>relation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kund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leverantör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kontinuerliga</a:t>
            </a:r>
            <a:r>
              <a:rPr lang="en-US" dirty="0" smtClean="0"/>
              <a:t> </a:t>
            </a:r>
            <a:r>
              <a:rPr lang="en-US" dirty="0" err="1" smtClean="0"/>
              <a:t>förbättringar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err="1" smtClean="0"/>
              <a:t>För</a:t>
            </a:r>
            <a:r>
              <a:rPr lang="en-US" dirty="0" smtClean="0"/>
              <a:t> Bench-marking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Global MMOG/LE (Logistikbedömning)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Chapters in Global MMOG/LE (Version 4)</a:t>
            </a:r>
            <a:endParaRPr lang="en-US" noProof="0" dirty="0"/>
          </a:p>
        </p:txBody>
      </p:sp>
      <p:grpSp>
        <p:nvGrpSpPr>
          <p:cNvPr id="76" name="Group 75"/>
          <p:cNvGrpSpPr/>
          <p:nvPr/>
        </p:nvGrpSpPr>
        <p:grpSpPr>
          <a:xfrm>
            <a:off x="960561" y="947523"/>
            <a:ext cx="7880088" cy="4442349"/>
            <a:chOff x="1071438" y="2082995"/>
            <a:chExt cx="7273927" cy="4442349"/>
          </a:xfrm>
        </p:grpSpPr>
        <p:grpSp>
          <p:nvGrpSpPr>
            <p:cNvPr id="75" name="Group 74"/>
            <p:cNvGrpSpPr/>
            <p:nvPr/>
          </p:nvGrpSpPr>
          <p:grpSpPr>
            <a:xfrm>
              <a:off x="1071438" y="2141731"/>
              <a:ext cx="7273927" cy="4383613"/>
              <a:chOff x="1071438" y="2069731"/>
              <a:chExt cx="7273927" cy="4383613"/>
            </a:xfrm>
          </p:grpSpPr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071439" y="3033344"/>
                <a:ext cx="7273926" cy="3420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69" name="Line 151"/>
              <p:cNvSpPr>
                <a:spLocks noChangeShapeType="1"/>
              </p:cNvSpPr>
              <p:nvPr/>
            </p:nvSpPr>
            <p:spPr bwMode="auto">
              <a:xfrm flipH="1">
                <a:off x="1071439" y="2069731"/>
                <a:ext cx="2662238" cy="9636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70" name="Line 152"/>
              <p:cNvSpPr>
                <a:spLocks noChangeShapeType="1"/>
              </p:cNvSpPr>
              <p:nvPr/>
            </p:nvSpPr>
            <p:spPr bwMode="auto">
              <a:xfrm flipH="1">
                <a:off x="1071438" y="2998419"/>
                <a:ext cx="2662237" cy="3454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71" name="Line 153"/>
              <p:cNvSpPr>
                <a:spLocks noChangeShapeType="1"/>
              </p:cNvSpPr>
              <p:nvPr/>
            </p:nvSpPr>
            <p:spPr bwMode="auto">
              <a:xfrm>
                <a:off x="5692652" y="2998420"/>
                <a:ext cx="2652713" cy="34549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72" name="Line 154"/>
              <p:cNvSpPr>
                <a:spLocks noChangeShapeType="1"/>
              </p:cNvSpPr>
              <p:nvPr/>
            </p:nvSpPr>
            <p:spPr bwMode="auto">
              <a:xfrm>
                <a:off x="5692652" y="2069731"/>
                <a:ext cx="2652713" cy="9636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3733675" y="2082995"/>
              <a:ext cx="1958975" cy="987425"/>
              <a:chOff x="1817" y="3312"/>
              <a:chExt cx="2071" cy="724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817" y="3355"/>
                <a:ext cx="2071" cy="68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pic>
            <p:nvPicPr>
              <p:cNvPr id="67" name="Picture 66" descr="Std or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98" y="3312"/>
                <a:ext cx="1908" cy="677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883170" y="3518147"/>
            <a:ext cx="2756827" cy="3746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31" y="36"/>
              </a:cxn>
              <a:cxn ang="0">
                <a:pos x="331" y="0"/>
              </a:cxn>
              <a:cxn ang="0">
                <a:pos x="403" y="72"/>
              </a:cxn>
              <a:cxn ang="0">
                <a:pos x="331" y="144"/>
              </a:cxn>
              <a:cxn ang="0">
                <a:pos x="331" y="108"/>
              </a:cxn>
              <a:cxn ang="0">
                <a:pos x="0" y="108"/>
              </a:cxn>
              <a:cxn ang="0">
                <a:pos x="0" y="36"/>
              </a:cxn>
            </a:cxnLst>
            <a:rect l="0" t="0" r="r" b="b"/>
            <a:pathLst>
              <a:path w="404" h="145">
                <a:moveTo>
                  <a:pt x="0" y="36"/>
                </a:moveTo>
                <a:lnTo>
                  <a:pt x="331" y="36"/>
                </a:lnTo>
                <a:lnTo>
                  <a:pt x="331" y="0"/>
                </a:lnTo>
                <a:lnTo>
                  <a:pt x="403" y="72"/>
                </a:lnTo>
                <a:lnTo>
                  <a:pt x="331" y="144"/>
                </a:lnTo>
                <a:lnTo>
                  <a:pt x="331" y="108"/>
                </a:lnTo>
                <a:lnTo>
                  <a:pt x="0" y="108"/>
                </a:lnTo>
                <a:lnTo>
                  <a:pt x="0" y="36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195724" y="4911233"/>
            <a:ext cx="8805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07498" y="4911233"/>
            <a:ext cx="8530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512967" y="3986460"/>
            <a:ext cx="0" cy="54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180128" y="3518147"/>
            <a:ext cx="2756827" cy="3746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31" y="36"/>
              </a:cxn>
              <a:cxn ang="0">
                <a:pos x="331" y="0"/>
              </a:cxn>
              <a:cxn ang="0">
                <a:pos x="403" y="72"/>
              </a:cxn>
              <a:cxn ang="0">
                <a:pos x="331" y="144"/>
              </a:cxn>
              <a:cxn ang="0">
                <a:pos x="331" y="108"/>
              </a:cxn>
              <a:cxn ang="0">
                <a:pos x="0" y="108"/>
              </a:cxn>
              <a:cxn ang="0">
                <a:pos x="0" y="36"/>
              </a:cxn>
            </a:cxnLst>
            <a:rect l="0" t="0" r="r" b="b"/>
            <a:pathLst>
              <a:path w="404" h="145">
                <a:moveTo>
                  <a:pt x="0" y="36"/>
                </a:moveTo>
                <a:lnTo>
                  <a:pt x="331" y="36"/>
                </a:lnTo>
                <a:lnTo>
                  <a:pt x="331" y="0"/>
                </a:lnTo>
                <a:lnTo>
                  <a:pt x="403" y="72"/>
                </a:lnTo>
                <a:lnTo>
                  <a:pt x="331" y="144"/>
                </a:lnTo>
                <a:lnTo>
                  <a:pt x="331" y="108"/>
                </a:lnTo>
                <a:lnTo>
                  <a:pt x="0" y="108"/>
                </a:lnTo>
                <a:lnTo>
                  <a:pt x="0" y="36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657195" y="3518147"/>
            <a:ext cx="2507456" cy="3746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31" y="36"/>
              </a:cxn>
              <a:cxn ang="0">
                <a:pos x="331" y="0"/>
              </a:cxn>
              <a:cxn ang="0">
                <a:pos x="403" y="72"/>
              </a:cxn>
              <a:cxn ang="0">
                <a:pos x="331" y="144"/>
              </a:cxn>
              <a:cxn ang="0">
                <a:pos x="331" y="108"/>
              </a:cxn>
              <a:cxn ang="0">
                <a:pos x="0" y="108"/>
              </a:cxn>
              <a:cxn ang="0">
                <a:pos x="0" y="36"/>
              </a:cxn>
            </a:cxnLst>
            <a:rect l="0" t="0" r="r" b="b"/>
            <a:pathLst>
              <a:path w="404" h="145">
                <a:moveTo>
                  <a:pt x="0" y="36"/>
                </a:moveTo>
                <a:lnTo>
                  <a:pt x="331" y="36"/>
                </a:lnTo>
                <a:lnTo>
                  <a:pt x="331" y="0"/>
                </a:lnTo>
                <a:lnTo>
                  <a:pt x="403" y="72"/>
                </a:lnTo>
                <a:lnTo>
                  <a:pt x="331" y="144"/>
                </a:lnTo>
                <a:lnTo>
                  <a:pt x="331" y="108"/>
                </a:lnTo>
                <a:lnTo>
                  <a:pt x="0" y="108"/>
                </a:lnTo>
                <a:lnTo>
                  <a:pt x="0" y="36"/>
                </a:lnTo>
              </a:path>
            </a:pathLst>
          </a:custGeom>
          <a:solidFill>
            <a:srgbClr val="4D4D4D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95713" y="3705472"/>
            <a:ext cx="9579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583360" y="2436130"/>
            <a:ext cx="14360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983035" y="2435943"/>
            <a:ext cx="14360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511246" y="2813768"/>
            <a:ext cx="0" cy="54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819538" y="2435943"/>
            <a:ext cx="9149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8190565" y="2435943"/>
            <a:ext cx="9940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88682" y="2096219"/>
            <a:ext cx="1246850" cy="681037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90817" y="3705472"/>
            <a:ext cx="9424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88682" y="4551234"/>
            <a:ext cx="1246850" cy="681037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305438" y="3980110"/>
            <a:ext cx="0" cy="54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096423" y="2285947"/>
            <a:ext cx="233892" cy="2880000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484648" y="2285947"/>
            <a:ext cx="233892" cy="2880000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98440" y="2258959"/>
            <a:ext cx="495300" cy="2880000"/>
          </a:xfrm>
          <a:prstGeom prst="roundRect">
            <a:avLst>
              <a:gd name="adj" fmla="val 12486"/>
            </a:avLst>
          </a:prstGeom>
          <a:solidFill>
            <a:srgbClr val="FFFF66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9016065" y="2265309"/>
            <a:ext cx="495300" cy="2880000"/>
          </a:xfrm>
          <a:prstGeom prst="roundRect">
            <a:avLst>
              <a:gd name="adj" fmla="val 12486"/>
            </a:avLst>
          </a:prstGeom>
          <a:solidFill>
            <a:srgbClr val="94F994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b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681152" y="4551234"/>
            <a:ext cx="1246850" cy="681037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81152" y="3365747"/>
            <a:ext cx="1246850" cy="681038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81152" y="2096219"/>
            <a:ext cx="1246850" cy="681037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303717" y="2807418"/>
            <a:ext cx="0" cy="54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904042" y="2807418"/>
            <a:ext cx="0" cy="54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sv-S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279759" y="2096219"/>
            <a:ext cx="1246848" cy="681037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281477" y="3365747"/>
            <a:ext cx="1246850" cy="681038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888682" y="3365747"/>
            <a:ext cx="1246850" cy="681038"/>
          </a:xfrm>
          <a:prstGeom prst="rect">
            <a:avLst/>
          </a:prstGeom>
          <a:solidFill>
            <a:srgbClr val="00002D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3025" tIns="36512" rIns="73025" bIns="3651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</a:p>
          <a:p>
            <a:pPr algn="ctr" defTabSz="585788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</a:p>
        </p:txBody>
      </p:sp>
      <p:cxnSp>
        <p:nvCxnSpPr>
          <p:cNvPr id="34" name="AutoShape 33"/>
          <p:cNvCxnSpPr>
            <a:cxnSpLocks noChangeShapeType="1"/>
            <a:stCxn id="27" idx="3"/>
            <a:endCxn id="32" idx="1"/>
          </p:cNvCxnSpPr>
          <p:nvPr/>
        </p:nvCxnSpPr>
        <p:spPr bwMode="auto">
          <a:xfrm>
            <a:off x="2958958" y="3707060"/>
            <a:ext cx="1291563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</p:cxnSp>
      <p:cxnSp>
        <p:nvCxnSpPr>
          <p:cNvPr id="35" name="AutoShape 34"/>
          <p:cNvCxnSpPr>
            <a:cxnSpLocks noChangeShapeType="1"/>
            <a:stCxn id="32" idx="3"/>
            <a:endCxn id="33" idx="1"/>
          </p:cNvCxnSpPr>
          <p:nvPr/>
        </p:nvCxnSpPr>
        <p:spPr bwMode="auto">
          <a:xfrm>
            <a:off x="5559284" y="3707060"/>
            <a:ext cx="1298442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</p:cxnSp>
      <p:grpSp>
        <p:nvGrpSpPr>
          <p:cNvPr id="36" name="Grupp 73"/>
          <p:cNvGrpSpPr/>
          <p:nvPr/>
        </p:nvGrpSpPr>
        <p:grpSpPr>
          <a:xfrm>
            <a:off x="2460917" y="1070712"/>
            <a:ext cx="2278026" cy="589454"/>
            <a:chOff x="2326332" y="1418590"/>
            <a:chExt cx="2102793" cy="589454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819525" y="1528906"/>
              <a:ext cx="609600" cy="4791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2326332" y="1418590"/>
              <a:ext cx="919461" cy="4330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Strategy and</a:t>
              </a:r>
              <a:br>
                <a:rPr lang="en-US" sz="1100" dirty="0"/>
              </a:br>
              <a:r>
                <a:rPr lang="en-US" sz="1100" dirty="0"/>
                <a:t>improvement</a:t>
              </a:r>
            </a:p>
          </p:txBody>
        </p:sp>
        <p:sp>
          <p:nvSpPr>
            <p:cNvPr id="63" name="Line 47"/>
            <p:cNvSpPr>
              <a:spLocks noChangeShapeType="1"/>
            </p:cNvSpPr>
            <p:nvPr/>
          </p:nvSpPr>
          <p:spPr bwMode="auto">
            <a:xfrm flipH="1" flipV="1">
              <a:off x="3286124" y="1600201"/>
              <a:ext cx="576263" cy="2921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37" name="Grupp 72"/>
          <p:cNvGrpSpPr/>
          <p:nvPr/>
        </p:nvGrpSpPr>
        <p:grpSpPr>
          <a:xfrm>
            <a:off x="5058824" y="1039598"/>
            <a:ext cx="2311400" cy="614219"/>
            <a:chOff x="4724400" y="1387475"/>
            <a:chExt cx="2133600" cy="614219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724400" y="1522556"/>
              <a:ext cx="609600" cy="4791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auto">
            <a:xfrm>
              <a:off x="5857875" y="1387475"/>
              <a:ext cx="1000125" cy="4413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Work</a:t>
              </a:r>
              <a:br>
                <a:rPr lang="en-US" sz="1100" dirty="0"/>
              </a:br>
              <a:r>
                <a:rPr lang="en-US" sz="1100" dirty="0"/>
                <a:t>organization</a:t>
              </a:r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V="1">
              <a:off x="5334000" y="1600201"/>
              <a:ext cx="523875" cy="180974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315756" y="1907741"/>
            <a:ext cx="5198930" cy="1075496"/>
            <a:chOff x="1381" y="967"/>
            <a:chExt cx="3023" cy="921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381" y="1280"/>
              <a:ext cx="3023" cy="5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696" y="967"/>
              <a:ext cx="384" cy="4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2203" y="1392"/>
              <a:ext cx="638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Capacity and</a:t>
              </a:r>
              <a:br>
                <a:rPr lang="en-US" sz="1050" dirty="0"/>
              </a:br>
              <a:r>
                <a:rPr lang="en-US" sz="1050" dirty="0"/>
                <a:t>production planning</a:t>
              </a: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2509" y="1268"/>
              <a:ext cx="217" cy="186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101017" y="1869013"/>
            <a:ext cx="3221170" cy="2127064"/>
            <a:chOff x="3582" y="1209"/>
            <a:chExt cx="1873" cy="1531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582" y="2271"/>
              <a:ext cx="1873" cy="4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524" y="1209"/>
              <a:ext cx="384" cy="3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2" name="Text Box 60"/>
            <p:cNvSpPr txBox="1">
              <a:spLocks noChangeArrowheads="1"/>
            </p:cNvSpPr>
            <p:nvPr/>
          </p:nvSpPr>
          <p:spPr bwMode="auto">
            <a:xfrm>
              <a:off x="4514" y="1665"/>
              <a:ext cx="630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Customer</a:t>
              </a:r>
              <a:br>
                <a:rPr lang="en-US" sz="1100"/>
              </a:br>
              <a:r>
                <a:rPr lang="en-US" sz="1100"/>
                <a:t>interface</a:t>
              </a: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4809" y="1498"/>
              <a:ext cx="123" cy="177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315756" y="3533406"/>
            <a:ext cx="5198930" cy="1019444"/>
            <a:chOff x="1381" y="2264"/>
            <a:chExt cx="3023" cy="873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381" y="2264"/>
              <a:ext cx="3023" cy="5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696" y="2727"/>
              <a:ext cx="384" cy="4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2456" y="2316"/>
              <a:ext cx="719" cy="3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Production and</a:t>
              </a:r>
              <a:br>
                <a:rPr lang="en-US" sz="1050" dirty="0"/>
              </a:br>
              <a:r>
                <a:rPr lang="en-US" sz="1050" dirty="0"/>
                <a:t>product control</a:t>
              </a:r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 flipH="1">
              <a:off x="2768" y="2637"/>
              <a:ext cx="72" cy="177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73859" y="1845395"/>
            <a:ext cx="3221170" cy="2150683"/>
            <a:chOff x="310" y="1192"/>
            <a:chExt cx="1873" cy="1548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10" y="2271"/>
              <a:ext cx="1873" cy="46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88" y="1192"/>
              <a:ext cx="384" cy="3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4" name="Text Box 70"/>
            <p:cNvSpPr txBox="1">
              <a:spLocks noChangeArrowheads="1"/>
            </p:cNvSpPr>
            <p:nvPr/>
          </p:nvSpPr>
          <p:spPr bwMode="auto">
            <a:xfrm>
              <a:off x="593" y="1672"/>
              <a:ext cx="630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/>
                <a:t>Supplier</a:t>
              </a:r>
              <a:br>
                <a:rPr lang="en-US" sz="1100"/>
              </a:br>
              <a:r>
                <a:rPr lang="en-US" sz="1100"/>
                <a:t>interface</a:t>
              </a:r>
            </a:p>
          </p:txBody>
        </p:sp>
        <p:sp>
          <p:nvSpPr>
            <p:cNvPr id="45" name="Line 71"/>
            <p:cNvSpPr>
              <a:spLocks noChangeShapeType="1"/>
            </p:cNvSpPr>
            <p:nvPr/>
          </p:nvSpPr>
          <p:spPr bwMode="auto">
            <a:xfrm flipH="1">
              <a:off x="771" y="1473"/>
              <a:ext cx="193" cy="217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2059076" y="5777683"/>
            <a:ext cx="5661985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sz="1600" dirty="0" smtClean="0"/>
              <a:t>MMOG värderar hur väl lösningar för e-affärer är integrerade med verksamheten internt och i relation till kunderna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660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OFTP2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sv-SE" dirty="0" smtClean="0"/>
              <a:t>Odettes filöverföringsprotokoll OFTP2 är nästan helt dominerande </a:t>
            </a:r>
            <a:r>
              <a:rPr lang="sv-SE" dirty="0"/>
              <a:t>inom </a:t>
            </a:r>
            <a:r>
              <a:rPr lang="sv-SE" dirty="0" smtClean="0"/>
              <a:t>europe</a:t>
            </a:r>
            <a:r>
              <a:rPr lang="sv-SE" dirty="0"/>
              <a:t>i</a:t>
            </a:r>
            <a:r>
              <a:rPr lang="sv-SE" dirty="0" smtClean="0"/>
              <a:t>sk fordonsindustri och vinner långsamt mark även i länder som USA, Indien, Brasilien, Ryssland och Kina </a:t>
            </a:r>
          </a:p>
          <a:p>
            <a:pPr>
              <a:buBlip>
                <a:blip r:embed="rId2"/>
              </a:buBlip>
            </a:pP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Lösningen är stabil men utvecklas kontinuerligt främst när det gäller säkerhetsaspekterna (nu införs SHA-256 algoritmen)</a:t>
            </a:r>
          </a:p>
          <a:p>
            <a:pPr>
              <a:buBlip>
                <a:blip r:embed="rId2"/>
              </a:buBlip>
            </a:pPr>
            <a:endParaRPr lang="sv-SE" dirty="0"/>
          </a:p>
          <a:p>
            <a:pPr>
              <a:buBlip>
                <a:blip r:embed="rId2"/>
              </a:buBlip>
            </a:pPr>
            <a:r>
              <a:rPr lang="sv-SE" dirty="0" smtClean="0"/>
              <a:t>Flertalet användare baserar sin användning på Odettes säkerhetspolicy och även certifikatadministration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6004" y="121757"/>
            <a:ext cx="7891463" cy="796925"/>
          </a:xfrm>
        </p:spPr>
        <p:txBody>
          <a:bodyPr/>
          <a:lstStyle/>
          <a:p>
            <a:r>
              <a:rPr lang="sv-SE" sz="2400" dirty="0"/>
              <a:t>http://www.odette.org/services/oftp2-directory/users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151"/>
            <a:ext cx="9906000" cy="50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 bwMode="auto">
          <a:xfrm>
            <a:off x="1116419" y="4072270"/>
            <a:ext cx="1010093" cy="77617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Relationer och aktörer för e-affärer inom fordonsindustrin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Några trender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FAI, prognosinformationskvalitet</a:t>
            </a:r>
            <a:endParaRPr lang="sv-SE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Nytt godsmärkningskoncept</a:t>
            </a:r>
            <a:endParaRPr lang="sv-SE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Miljörapportering för godstransporter</a:t>
            </a:r>
            <a:endParaRPr lang="sv-SE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MMOG, Logistikbedömning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2000" dirty="0" smtClean="0"/>
              <a:t>Filöverföringsprotokollet OFTP2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9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Relationer och aktörer för e-affärer inom </a:t>
            </a:r>
            <a:r>
              <a:rPr lang="sv-SE" dirty="0" smtClean="0"/>
              <a:t>fordonsindustrin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5" name="Rektangel 4"/>
          <p:cNvSpPr/>
          <p:nvPr/>
        </p:nvSpPr>
        <p:spPr bwMode="auto">
          <a:xfrm>
            <a:off x="1436273" y="1849993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Komponenttillverkning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6166883" y="1417627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dirty="0">
                <a:latin typeface="Arial" charset="0"/>
              </a:rPr>
              <a:t>Transport/Distribution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4667692" y="1849993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Slutmontering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2815691" y="2307241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dirty="0" smtClean="0">
                <a:latin typeface="Arial" charset="0"/>
              </a:rPr>
              <a:t>Transport/Distribution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172902" y="1431828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Produktutveckling</a:t>
            </a:r>
          </a:p>
        </p:txBody>
      </p:sp>
      <p:sp>
        <p:nvSpPr>
          <p:cNvPr id="16" name="Rektangel 15"/>
          <p:cNvSpPr/>
          <p:nvPr/>
        </p:nvSpPr>
        <p:spPr bwMode="auto">
          <a:xfrm>
            <a:off x="7208874" y="953362"/>
            <a:ext cx="2083982" cy="361507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Försäljning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69325" y="4476275"/>
            <a:ext cx="778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Blip>
                <a:blip r:embed="rId2"/>
              </a:buBlip>
            </a:pPr>
            <a:r>
              <a:rPr lang="sv-SE" sz="1800" dirty="0" smtClean="0"/>
              <a:t>Fordonsindustrin försörjningskedja består av tiotusentals aktörer och betydligt flera relationer</a:t>
            </a:r>
          </a:p>
          <a:p>
            <a:pPr marL="285750" indent="-285750" algn="l">
              <a:buBlip>
                <a:blip r:embed="rId2"/>
              </a:buBlip>
            </a:pPr>
            <a:r>
              <a:rPr lang="sv-SE" sz="1800" dirty="0" smtClean="0"/>
              <a:t>Det finns ingen generell heltäckande policy för alla typer av e-affärer inom fordonsindustrin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172902" y="2994840"/>
            <a:ext cx="9002996" cy="1027817"/>
            <a:chOff x="172902" y="2718382"/>
            <a:chExt cx="9002996" cy="1027817"/>
          </a:xfrm>
        </p:grpSpPr>
        <p:cxnSp>
          <p:nvCxnSpPr>
            <p:cNvPr id="9" name="Rak pil 8"/>
            <p:cNvCxnSpPr/>
            <p:nvPr/>
          </p:nvCxnSpPr>
          <p:spPr bwMode="auto">
            <a:xfrm>
              <a:off x="744279" y="3742660"/>
              <a:ext cx="6007395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" name="Rak pil 12"/>
            <p:cNvCxnSpPr/>
            <p:nvPr/>
          </p:nvCxnSpPr>
          <p:spPr bwMode="auto">
            <a:xfrm>
              <a:off x="6879265" y="3742660"/>
              <a:ext cx="229663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Rektangel 18"/>
            <p:cNvSpPr/>
            <p:nvPr/>
          </p:nvSpPr>
          <p:spPr bwMode="auto">
            <a:xfrm>
              <a:off x="3157870" y="2828260"/>
              <a:ext cx="362385" cy="914401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ktangel 19"/>
            <p:cNvSpPr/>
            <p:nvPr/>
          </p:nvSpPr>
          <p:spPr bwMode="auto">
            <a:xfrm>
              <a:off x="3629260" y="3455581"/>
              <a:ext cx="362385" cy="2906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ktangel 20"/>
            <p:cNvSpPr/>
            <p:nvPr/>
          </p:nvSpPr>
          <p:spPr bwMode="auto">
            <a:xfrm>
              <a:off x="7906653" y="3009014"/>
              <a:ext cx="362385" cy="73364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ktangel 21"/>
            <p:cNvSpPr/>
            <p:nvPr/>
          </p:nvSpPr>
          <p:spPr bwMode="auto">
            <a:xfrm>
              <a:off x="7336479" y="3012553"/>
              <a:ext cx="362385" cy="73364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172902" y="3085220"/>
              <a:ext cx="362385" cy="2906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172902" y="2721936"/>
              <a:ext cx="362385" cy="290617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23901" y="2718382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dirty="0" smtClean="0"/>
                <a:t>JAIF-standard</a:t>
              </a:r>
              <a:endParaRPr lang="sv-SE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48705" y="3083442"/>
              <a:ext cx="2480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dirty="0" smtClean="0"/>
                <a:t>Övrigt (Odette, andra format)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2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trender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sv-SE" dirty="0" smtClean="0"/>
              <a:t>Globalisering av inköp och produktion</a:t>
            </a:r>
            <a:r>
              <a:rPr lang="sv-SE" dirty="0"/>
              <a:t>, </a:t>
            </a:r>
            <a:r>
              <a:rPr lang="sv-SE" dirty="0" smtClean="0"/>
              <a:t>medför </a:t>
            </a:r>
            <a:r>
              <a:rPr lang="sv-SE" dirty="0" err="1" smtClean="0"/>
              <a:t>bl</a:t>
            </a:r>
            <a:r>
              <a:rPr lang="sv-SE" dirty="0" smtClean="0"/>
              <a:t> a:</a:t>
            </a:r>
          </a:p>
          <a:p>
            <a:pPr>
              <a:buBlip>
                <a:blip r:embed="rId2"/>
              </a:buBlip>
            </a:pPr>
            <a:endParaRPr lang="sv-SE" dirty="0" smtClean="0"/>
          </a:p>
          <a:p>
            <a:pPr lvl="1">
              <a:buBlip>
                <a:blip r:embed="rId2"/>
              </a:buBlip>
            </a:pPr>
            <a:r>
              <a:rPr lang="sv-SE" dirty="0" smtClean="0"/>
              <a:t>Mera komplexa försörjningskedjor och ökade krav på styrning av transportprocesser (visibilitet)</a:t>
            </a:r>
          </a:p>
          <a:p>
            <a:pPr lvl="1">
              <a:buBlip>
                <a:blip r:embed="rId2"/>
              </a:buBlip>
            </a:pPr>
            <a:endParaRPr lang="sv-SE" dirty="0" smtClean="0"/>
          </a:p>
          <a:p>
            <a:pPr lvl="1">
              <a:buBlip>
                <a:blip r:embed="rId2"/>
              </a:buBlip>
            </a:pPr>
            <a:r>
              <a:rPr lang="sv-SE" dirty="0" smtClean="0"/>
              <a:t>Ökat beroende av nationella legala krav som tullprocedurer</a:t>
            </a:r>
          </a:p>
          <a:p>
            <a:pPr>
              <a:buBlip>
                <a:blip r:embed="rId2"/>
              </a:buBlip>
            </a:pP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Ökad interaktivitet i försörjningskedjan</a:t>
            </a:r>
          </a:p>
          <a:p>
            <a:pPr>
              <a:buBlip>
                <a:blip r:embed="rId2"/>
              </a:buBlip>
            </a:pP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Webbportaler ersätts av mera integrerade lösningar</a:t>
            </a:r>
          </a:p>
          <a:p>
            <a:pPr>
              <a:buBlip>
                <a:blip r:embed="rId2"/>
              </a:buBlip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FAI – </a:t>
            </a:r>
            <a:r>
              <a:rPr lang="sv-SE" dirty="0" err="1" smtClean="0"/>
              <a:t>Forecast</a:t>
            </a:r>
            <a:r>
              <a:rPr lang="sv-SE" dirty="0" smtClean="0"/>
              <a:t> </a:t>
            </a:r>
            <a:r>
              <a:rPr lang="sv-SE" dirty="0" err="1" smtClean="0"/>
              <a:t>Accurecy</a:t>
            </a:r>
            <a:r>
              <a:rPr lang="sv-SE" dirty="0" smtClean="0"/>
              <a:t> Index – uppföljning av prognoskvalitet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sv-SE" dirty="0" smtClean="0"/>
              <a:t>Fordonsindustrins materialbehov kommuniceras i flera steg från prognos till avrop, ofta uppdateras leveransplaner dagligen för en framtida flermånadersperiod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Avtal styr ansvarsfördelningen mellan parterna avseende materialinköp och dimensionering av produktionskapacitet inkl. bemanning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Ett projekt inom Odette Sweden har utvecklat ett IT-verktyg för mätning </a:t>
            </a:r>
            <a:r>
              <a:rPr lang="sv-SE" dirty="0"/>
              <a:t>av </a:t>
            </a:r>
            <a:r>
              <a:rPr lang="sv-SE" dirty="0" smtClean="0"/>
              <a:t>prognosinformationskvalitet, baserat på av Odette definierade </a:t>
            </a:r>
            <a:r>
              <a:rPr lang="sv-SE" dirty="0" err="1" smtClean="0"/>
              <a:t>KPI:er</a:t>
            </a: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Verktyget bygger på ett Business </a:t>
            </a:r>
            <a:r>
              <a:rPr lang="sv-SE" dirty="0" err="1" smtClean="0"/>
              <a:t>Intelligence</a:t>
            </a:r>
            <a:r>
              <a:rPr lang="sv-SE" dirty="0" smtClean="0"/>
              <a:t>-verktyg, detta hämtar data antingen från EDI-filer eller från ERP-system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Med hjälp av FAI-verktyget går det att identifiera omotiverade avvikelser i prognoser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Verktyget tillhandahålls av Odette Sweden, för dokumentation se www.odette.se</a:t>
            </a:r>
          </a:p>
          <a:p>
            <a:pPr>
              <a:buBlip>
                <a:blip r:embed="rId2"/>
              </a:buBlip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8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FAI </a:t>
            </a:r>
            <a:r>
              <a:rPr lang="sv-SE" dirty="0" err="1" smtClean="0"/>
              <a:t>Analyzer</a:t>
            </a:r>
            <a:r>
              <a:rPr lang="sv-SE" dirty="0" smtClean="0"/>
              <a:t> – demo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333235" y="1153297"/>
            <a:ext cx="2690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Animation_P03177.avi</a:t>
            </a:r>
          </a:p>
        </p:txBody>
      </p:sp>
      <p:pic>
        <p:nvPicPr>
          <p:cNvPr id="6" name="Animation_P0317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4685" y="1905000"/>
            <a:ext cx="5884176" cy="244457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94579" y="4965407"/>
            <a:ext cx="7693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600" dirty="0" smtClean="0"/>
              <a:t>Här visas hur nivån på avrop för en viss period varierar över tiden (gröna staplar)</a:t>
            </a:r>
          </a:p>
          <a:p>
            <a:pPr algn="l"/>
            <a:endParaRPr lang="sv-SE" sz="1600" dirty="0" smtClean="0"/>
          </a:p>
          <a:p>
            <a:pPr algn="l"/>
            <a:r>
              <a:rPr lang="sv-SE" sz="1600" dirty="0" smtClean="0"/>
              <a:t>Den blå punkten anger tidpunkten när information om ett visst framtida behov gavs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6858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Label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sv-SE" dirty="0" smtClean="0"/>
              <a:t>Odette Sweden har utvecklat ett nytt märkningskoncept: MLL</a:t>
            </a:r>
            <a:r>
              <a:rPr lang="sv-SE" dirty="0"/>
              <a:t>, </a:t>
            </a:r>
            <a:r>
              <a:rPr lang="sv-SE" dirty="0" err="1"/>
              <a:t>Modularized</a:t>
            </a:r>
            <a:r>
              <a:rPr lang="sv-SE" dirty="0"/>
              <a:t> Logistics </a:t>
            </a:r>
            <a:r>
              <a:rPr lang="sv-SE" dirty="0" err="1" smtClean="0"/>
              <a:t>Label</a:t>
            </a:r>
            <a:endParaRPr lang="sv-SE" dirty="0" smtClean="0"/>
          </a:p>
          <a:p>
            <a:pPr>
              <a:buBlip>
                <a:blip r:embed="rId2"/>
              </a:buBlip>
            </a:pPr>
            <a:r>
              <a:rPr lang="sv-SE" dirty="0" smtClean="0"/>
              <a:t>Konceptet kommer att ingå i nästa version av relaterade CEN- och ISO-standarder, </a:t>
            </a:r>
            <a:r>
              <a:rPr lang="sv-SE" dirty="0" err="1" smtClean="0"/>
              <a:t>bl</a:t>
            </a:r>
            <a:r>
              <a:rPr lang="sv-SE" dirty="0" smtClean="0"/>
              <a:t> a MITL (Multi Industry Transport </a:t>
            </a:r>
            <a:r>
              <a:rPr lang="sv-SE" dirty="0" err="1" smtClean="0"/>
              <a:t>Label</a:t>
            </a:r>
            <a:r>
              <a:rPr lang="sv-SE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sv-SE" dirty="0" smtClean="0"/>
              <a:t>Avsikten med MLL är alla parters informationsbehov ska tillgodoses  (enligt nästa bild)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AUTO-ID Requirements and stakeholders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05647" y="6625478"/>
            <a:ext cx="2311400" cy="180000"/>
          </a:xfrm>
        </p:spPr>
        <p:txBody>
          <a:bodyPr/>
          <a:lstStyle/>
          <a:p>
            <a:pPr>
              <a:defRPr/>
            </a:pPr>
            <a:fld id="{9F22647A-CDE1-41B0-B4D9-DDC5B0D7821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Platshållare för bildnummer 4"/>
          <p:cNvSpPr txBox="1">
            <a:spLocks/>
          </p:cNvSpPr>
          <p:nvPr/>
        </p:nvSpPr>
        <p:spPr bwMode="auto">
          <a:xfrm>
            <a:off x="7099300" y="5472319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F22647A-CDE1-41B0-B4D9-DDC5B0D78218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79525" y="1080430"/>
            <a:ext cx="8746950" cy="2656044"/>
            <a:chOff x="70341" y="3308729"/>
            <a:chExt cx="8746950" cy="2656044"/>
          </a:xfrm>
        </p:grpSpPr>
        <p:grpSp>
          <p:nvGrpSpPr>
            <p:cNvPr id="8" name="Grupp 7"/>
            <p:cNvGrpSpPr/>
            <p:nvPr/>
          </p:nvGrpSpPr>
          <p:grpSpPr>
            <a:xfrm>
              <a:off x="70341" y="3308729"/>
              <a:ext cx="8746950" cy="1667162"/>
              <a:chOff x="70341" y="3308729"/>
              <a:chExt cx="8746950" cy="1667162"/>
            </a:xfrm>
          </p:grpSpPr>
          <p:grpSp>
            <p:nvGrpSpPr>
              <p:cNvPr id="17" name="Grupp 16"/>
              <p:cNvGrpSpPr/>
              <p:nvPr/>
            </p:nvGrpSpPr>
            <p:grpSpPr>
              <a:xfrm>
                <a:off x="302898" y="4272962"/>
                <a:ext cx="658030" cy="702929"/>
                <a:chOff x="2268300" y="429998"/>
                <a:chExt cx="2200275" cy="2381250"/>
              </a:xfrm>
            </p:grpSpPr>
            <p:pic>
              <p:nvPicPr>
                <p:cNvPr id="59" name="Picture 4" descr="http://www.truckshippingcosts.com/images/correct_pallet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300" y="429998"/>
                  <a:ext cx="2200275" cy="2381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0" name="Grupp 59"/>
                <p:cNvGrpSpPr/>
                <p:nvPr/>
              </p:nvGrpSpPr>
              <p:grpSpPr>
                <a:xfrm>
                  <a:off x="2750114" y="1832637"/>
                  <a:ext cx="593733" cy="332974"/>
                  <a:chOff x="4494083" y="1710662"/>
                  <a:chExt cx="369570" cy="207260"/>
                </a:xfrm>
                <a:scene3d>
                  <a:camera prst="isometricOffAxis2Left">
                    <a:rot lat="1080000" lon="3000000" rev="0"/>
                  </a:camera>
                  <a:lightRig rig="threePt" dir="t"/>
                </a:scene3d>
              </p:grpSpPr>
              <p:sp>
                <p:nvSpPr>
                  <p:cNvPr id="61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494083" y="1710662"/>
                    <a:ext cx="369570" cy="2072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528373" y="1849968"/>
                    <a:ext cx="278130" cy="61159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32183" y="1802400"/>
                    <a:ext cx="13335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734113" y="1802400"/>
                    <a:ext cx="10287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54363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61159"/>
                  </a:xfrm>
                  <a:prstGeom prst="rect">
                    <a:avLst/>
                  </a:prstGeom>
                  <a:noFill/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8" name="Grupp 17"/>
              <p:cNvGrpSpPr/>
              <p:nvPr/>
            </p:nvGrpSpPr>
            <p:grpSpPr>
              <a:xfrm>
                <a:off x="3553196" y="4272962"/>
                <a:ext cx="658030" cy="702929"/>
                <a:chOff x="2268300" y="429998"/>
                <a:chExt cx="2200275" cy="2381250"/>
              </a:xfrm>
            </p:grpSpPr>
            <p:pic>
              <p:nvPicPr>
                <p:cNvPr id="51" name="Picture 4" descr="http://www.truckshippingcosts.com/images/correct_pallet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300" y="429998"/>
                  <a:ext cx="2200275" cy="2381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2" name="Grupp 51"/>
                <p:cNvGrpSpPr/>
                <p:nvPr/>
              </p:nvGrpSpPr>
              <p:grpSpPr>
                <a:xfrm>
                  <a:off x="2750114" y="1832637"/>
                  <a:ext cx="593733" cy="332974"/>
                  <a:chOff x="4494083" y="1710662"/>
                  <a:chExt cx="369570" cy="207260"/>
                </a:xfrm>
                <a:scene3d>
                  <a:camera prst="isometricOffAxis2Left">
                    <a:rot lat="1080000" lon="3000000" rev="0"/>
                  </a:camera>
                  <a:lightRig rig="threePt" dir="t"/>
                </a:scene3d>
              </p:grpSpPr>
              <p:sp>
                <p:nvSpPr>
                  <p:cNvPr id="5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494083" y="1710662"/>
                    <a:ext cx="369570" cy="2072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528373" y="1849968"/>
                    <a:ext cx="278130" cy="61159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32183" y="1802400"/>
                    <a:ext cx="13335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734113" y="1802400"/>
                    <a:ext cx="10287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54363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61159"/>
                  </a:xfrm>
                  <a:prstGeom prst="rect">
                    <a:avLst/>
                  </a:prstGeom>
                  <a:noFill/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9" name="Grupp 18"/>
              <p:cNvGrpSpPr/>
              <p:nvPr/>
            </p:nvGrpSpPr>
            <p:grpSpPr>
              <a:xfrm>
                <a:off x="5706190" y="4272962"/>
                <a:ext cx="658030" cy="702929"/>
                <a:chOff x="2268300" y="429998"/>
                <a:chExt cx="2200275" cy="2381250"/>
              </a:xfrm>
            </p:grpSpPr>
            <p:pic>
              <p:nvPicPr>
                <p:cNvPr id="43" name="Picture 4" descr="http://www.truckshippingcosts.com/images/correct_pallet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300" y="429998"/>
                  <a:ext cx="2200275" cy="2381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4" name="Grupp 43"/>
                <p:cNvGrpSpPr/>
                <p:nvPr/>
              </p:nvGrpSpPr>
              <p:grpSpPr>
                <a:xfrm>
                  <a:off x="2750114" y="1832637"/>
                  <a:ext cx="593733" cy="332974"/>
                  <a:chOff x="4494083" y="1710662"/>
                  <a:chExt cx="369570" cy="207260"/>
                </a:xfrm>
                <a:scene3d>
                  <a:camera prst="isometricOffAxis2Left">
                    <a:rot lat="1080000" lon="3000000" rev="0"/>
                  </a:camera>
                  <a:lightRig rig="threePt" dir="t"/>
                </a:scene3d>
              </p:grpSpPr>
              <p:sp>
                <p:nvSpPr>
                  <p:cNvPr id="4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494083" y="1710662"/>
                    <a:ext cx="369570" cy="2072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528373" y="1849968"/>
                    <a:ext cx="278130" cy="61159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32183" y="1802400"/>
                    <a:ext cx="13335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734113" y="1802400"/>
                    <a:ext cx="102870" cy="54363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54363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547423" y="1727651"/>
                    <a:ext cx="266700" cy="61159"/>
                  </a:xfrm>
                  <a:prstGeom prst="rect">
                    <a:avLst/>
                  </a:prstGeom>
                  <a:noFill/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cxnSp>
            <p:nvCxnSpPr>
              <p:cNvPr id="20" name="AutoShape 12"/>
              <p:cNvCxnSpPr>
                <a:cxnSpLocks noChangeShapeType="1"/>
                <a:stCxn id="21" idx="3"/>
                <a:endCxn id="27" idx="1"/>
              </p:cNvCxnSpPr>
              <p:nvPr/>
            </p:nvCxnSpPr>
            <p:spPr bwMode="auto">
              <a:xfrm>
                <a:off x="425183" y="4157981"/>
                <a:ext cx="649459" cy="0"/>
              </a:xfrm>
              <a:prstGeom prst="straightConnector1">
                <a:avLst/>
              </a:prstGeom>
              <a:noFill/>
              <a:ln w="15875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70341" y="3433375"/>
                <a:ext cx="354842" cy="1449212"/>
              </a:xfrm>
              <a:prstGeom prst="roundRect">
                <a:avLst>
                  <a:gd name="adj" fmla="val 12486"/>
                </a:avLst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/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AutoShape 12"/>
              <p:cNvCxnSpPr>
                <a:cxnSpLocks noChangeShapeType="1"/>
              </p:cNvCxnSpPr>
              <p:nvPr/>
            </p:nvCxnSpPr>
            <p:spPr bwMode="auto">
              <a:xfrm>
                <a:off x="4572114" y="4162295"/>
                <a:ext cx="231314" cy="0"/>
              </a:xfrm>
              <a:prstGeom prst="straightConnector1">
                <a:avLst/>
              </a:prstGeom>
              <a:noFill/>
              <a:ln w="158750">
                <a:solidFill>
                  <a:schemeClr val="bg1">
                    <a:lumMod val="65000"/>
                  </a:schemeClr>
                </a:solidFill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" name="AutoShape 37"/>
              <p:cNvSpPr>
                <a:spLocks noChangeArrowheads="1"/>
              </p:cNvSpPr>
              <p:nvPr/>
            </p:nvSpPr>
            <p:spPr bwMode="auto">
              <a:xfrm>
                <a:off x="6509508" y="3434815"/>
                <a:ext cx="2307783" cy="1449212"/>
              </a:xfrm>
              <a:prstGeom prst="roundRect">
                <a:avLst>
                  <a:gd name="adj" fmla="val 12486"/>
                </a:avLst>
              </a:prstGeom>
              <a:solidFill>
                <a:schemeClr val="accent1">
                  <a:lumMod val="90000"/>
                </a:scheme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OEM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Ellips 23"/>
              <p:cNvSpPr/>
              <p:nvPr/>
            </p:nvSpPr>
            <p:spPr>
              <a:xfrm>
                <a:off x="7354824" y="3850846"/>
                <a:ext cx="617150" cy="6171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6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Prod</a:t>
                </a:r>
                <a:endParaRPr lang="en-GB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24"/>
              <p:cNvGrpSpPr/>
              <p:nvPr/>
            </p:nvGrpSpPr>
            <p:grpSpPr>
              <a:xfrm>
                <a:off x="6624356" y="3867385"/>
                <a:ext cx="665539" cy="546700"/>
                <a:chOff x="1273596" y="3865945"/>
                <a:chExt cx="665539" cy="546700"/>
              </a:xfrm>
            </p:grpSpPr>
            <p:sp>
              <p:nvSpPr>
                <p:cNvPr id="41" name="Likbent triangel 40"/>
                <p:cNvSpPr/>
                <p:nvPr/>
              </p:nvSpPr>
              <p:spPr>
                <a:xfrm rot="10800000">
                  <a:off x="1273596" y="3903318"/>
                  <a:ext cx="665539" cy="509327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Rektangel 41"/>
                <p:cNvSpPr/>
                <p:nvPr/>
              </p:nvSpPr>
              <p:spPr>
                <a:xfrm>
                  <a:off x="1297625" y="3865945"/>
                  <a:ext cx="61747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Whs</a:t>
                  </a:r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6" name="AutoShape 12"/>
              <p:cNvCxnSpPr>
                <a:cxnSpLocks noChangeShapeType="1"/>
                <a:stCxn id="27" idx="3"/>
                <a:endCxn id="32" idx="1"/>
              </p:cNvCxnSpPr>
              <p:nvPr/>
            </p:nvCxnSpPr>
            <p:spPr bwMode="auto">
              <a:xfrm>
                <a:off x="3382425" y="4157981"/>
                <a:ext cx="999573" cy="4314"/>
              </a:xfrm>
              <a:prstGeom prst="straightConnector1">
                <a:avLst/>
              </a:prstGeom>
              <a:noFill/>
              <a:ln w="15875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27" name="AutoShape 37"/>
              <p:cNvSpPr>
                <a:spLocks noChangeArrowheads="1"/>
              </p:cNvSpPr>
              <p:nvPr/>
            </p:nvSpPr>
            <p:spPr bwMode="auto">
              <a:xfrm>
                <a:off x="1074642" y="3433375"/>
                <a:ext cx="2307783" cy="1449212"/>
              </a:xfrm>
              <a:prstGeom prst="roundRect">
                <a:avLst>
                  <a:gd name="adj" fmla="val 12486"/>
                </a:avLst>
              </a:prstGeom>
              <a:solidFill>
                <a:schemeClr val="accent1">
                  <a:lumMod val="90000"/>
                </a:schemeClr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Supplier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Ellips 27"/>
              <p:cNvSpPr/>
              <p:nvPr/>
            </p:nvSpPr>
            <p:spPr>
              <a:xfrm>
                <a:off x="1919958" y="3849406"/>
                <a:ext cx="617150" cy="61715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GB" sz="1600" b="1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Prod</a:t>
                </a:r>
                <a:endParaRPr lang="en-GB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" name="Grupp 28"/>
              <p:cNvGrpSpPr/>
              <p:nvPr/>
            </p:nvGrpSpPr>
            <p:grpSpPr>
              <a:xfrm>
                <a:off x="1189490" y="3865945"/>
                <a:ext cx="665539" cy="546700"/>
                <a:chOff x="1273596" y="3865945"/>
                <a:chExt cx="665539" cy="546700"/>
              </a:xfrm>
            </p:grpSpPr>
            <p:sp>
              <p:nvSpPr>
                <p:cNvPr id="39" name="Likbent triangel 38"/>
                <p:cNvSpPr/>
                <p:nvPr/>
              </p:nvSpPr>
              <p:spPr>
                <a:xfrm rot="10800000">
                  <a:off x="1273596" y="3903318"/>
                  <a:ext cx="665539" cy="509327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ktangel 39"/>
                <p:cNvSpPr/>
                <p:nvPr/>
              </p:nvSpPr>
              <p:spPr>
                <a:xfrm>
                  <a:off x="1297625" y="3865945"/>
                  <a:ext cx="61747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Whs</a:t>
                  </a:r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upp 29"/>
              <p:cNvGrpSpPr/>
              <p:nvPr/>
            </p:nvGrpSpPr>
            <p:grpSpPr>
              <a:xfrm>
                <a:off x="2592673" y="3865945"/>
                <a:ext cx="665539" cy="546700"/>
                <a:chOff x="2761187" y="3865945"/>
                <a:chExt cx="665539" cy="546700"/>
              </a:xfrm>
            </p:grpSpPr>
            <p:sp>
              <p:nvSpPr>
                <p:cNvPr id="37" name="Likbent triangel 36"/>
                <p:cNvSpPr/>
                <p:nvPr/>
              </p:nvSpPr>
              <p:spPr>
                <a:xfrm rot="10800000">
                  <a:off x="2761187" y="3903318"/>
                  <a:ext cx="665539" cy="509327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Rektangel 37"/>
                <p:cNvSpPr/>
                <p:nvPr/>
              </p:nvSpPr>
              <p:spPr>
                <a:xfrm>
                  <a:off x="2785216" y="3865945"/>
                  <a:ext cx="61747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Whs</a:t>
                  </a:r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" name="AutoShape 37"/>
              <p:cNvSpPr>
                <a:spLocks noChangeArrowheads="1"/>
              </p:cNvSpPr>
              <p:nvPr/>
            </p:nvSpPr>
            <p:spPr bwMode="auto">
              <a:xfrm>
                <a:off x="4534398" y="3308729"/>
                <a:ext cx="990208" cy="1449212"/>
              </a:xfrm>
              <a:prstGeom prst="roundRect">
                <a:avLst>
                  <a:gd name="adj" fmla="val 12486"/>
                </a:avLst>
              </a:prstGeom>
              <a:solidFill>
                <a:srgbClr val="FF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LSP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utoShape 37"/>
              <p:cNvSpPr>
                <a:spLocks noChangeArrowheads="1"/>
              </p:cNvSpPr>
              <p:nvPr/>
            </p:nvSpPr>
            <p:spPr bwMode="auto">
              <a:xfrm>
                <a:off x="4381998" y="3437689"/>
                <a:ext cx="990208" cy="1449212"/>
              </a:xfrm>
              <a:prstGeom prst="roundRect">
                <a:avLst>
                  <a:gd name="adj" fmla="val 12486"/>
                </a:avLst>
              </a:prstGeom>
              <a:solidFill>
                <a:srgbClr val="FF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/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LSP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" name="Grupp 32"/>
              <p:cNvGrpSpPr/>
              <p:nvPr/>
            </p:nvGrpSpPr>
            <p:grpSpPr>
              <a:xfrm>
                <a:off x="4544333" y="3870259"/>
                <a:ext cx="665539" cy="546700"/>
                <a:chOff x="2761187" y="3865945"/>
                <a:chExt cx="665539" cy="546700"/>
              </a:xfrm>
            </p:grpSpPr>
            <p:sp>
              <p:nvSpPr>
                <p:cNvPr id="35" name="Likbent triangel 34"/>
                <p:cNvSpPr/>
                <p:nvPr/>
              </p:nvSpPr>
              <p:spPr>
                <a:xfrm rot="10800000">
                  <a:off x="2761187" y="3903318"/>
                  <a:ext cx="665539" cy="509327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Rektangel 35"/>
                <p:cNvSpPr/>
                <p:nvPr/>
              </p:nvSpPr>
              <p:spPr>
                <a:xfrm>
                  <a:off x="2785216" y="3865945"/>
                  <a:ext cx="61747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sz="1600" b="1" dirty="0" err="1" smtClean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Whs</a:t>
                  </a:r>
                  <a:endParaRPr lang="en-GB" sz="16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4" name="AutoShape 12"/>
              <p:cNvCxnSpPr>
                <a:cxnSpLocks noChangeShapeType="1"/>
                <a:stCxn id="32" idx="3"/>
                <a:endCxn id="23" idx="1"/>
              </p:cNvCxnSpPr>
              <p:nvPr/>
            </p:nvCxnSpPr>
            <p:spPr bwMode="auto">
              <a:xfrm flipV="1">
                <a:off x="5372206" y="4159421"/>
                <a:ext cx="1137302" cy="2874"/>
              </a:xfrm>
              <a:prstGeom prst="straightConnector1">
                <a:avLst/>
              </a:prstGeom>
              <a:noFill/>
              <a:ln w="158750">
                <a:solidFill>
                  <a:schemeClr val="bg1">
                    <a:lumMod val="65000"/>
                  </a:schemeClr>
                </a:solidFill>
                <a:round/>
                <a:headEnd/>
                <a:tailEnd type="triangle" w="sm" len="sm"/>
              </a:ln>
            </p:spPr>
          </p:cxnSp>
        </p:grp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381007" y="5205175"/>
              <a:ext cx="990207" cy="759598"/>
            </a:xfrm>
            <a:prstGeom prst="roundRect">
              <a:avLst>
                <a:gd name="adj" fmla="val 12486"/>
              </a:avLst>
            </a:prstGeom>
            <a:solidFill>
              <a:srgbClr val="FFFF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t"/>
            <a:lstStyle/>
            <a:p>
              <a:pPr algn="ctr"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TSP</a:t>
              </a:r>
              <a:endPara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5523356" y="5205175"/>
              <a:ext cx="990207" cy="759598"/>
              <a:chOff x="5523356" y="5205175"/>
              <a:chExt cx="990207" cy="759598"/>
            </a:xfrm>
          </p:grpSpPr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5523356" y="5205175"/>
                <a:ext cx="990207" cy="759598"/>
              </a:xfrm>
              <a:prstGeom prst="roundRect">
                <a:avLst>
                  <a:gd name="adj" fmla="val 12486"/>
                </a:avLst>
              </a:prstGeom>
              <a:solidFill>
                <a:srgbClr val="FF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>
                  <a:defRPr/>
                </a:pPr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TSP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9283" y="5627179"/>
                <a:ext cx="758352" cy="194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934" y="5627179"/>
              <a:ext cx="758352" cy="194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p 11"/>
            <p:cNvGrpSpPr/>
            <p:nvPr/>
          </p:nvGrpSpPr>
          <p:grpSpPr>
            <a:xfrm>
              <a:off x="73492" y="5205175"/>
              <a:ext cx="990207" cy="759598"/>
              <a:chOff x="73492" y="5205175"/>
              <a:chExt cx="990207" cy="759598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73492" y="5205175"/>
                <a:ext cx="990207" cy="759598"/>
              </a:xfrm>
              <a:prstGeom prst="roundRect">
                <a:avLst>
                  <a:gd name="adj" fmla="val 12486"/>
                </a:avLst>
              </a:prstGeom>
              <a:solidFill>
                <a:srgbClr val="FFFF6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t"/>
              <a:lstStyle/>
              <a:p>
                <a:pPr algn="ctr">
                  <a:defRPr/>
                </a:pPr>
                <a:r>
                  <a:rPr lang="en-GB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TSP</a:t>
                </a:r>
                <a:endParaRPr lang="en-GB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19" y="5627179"/>
                <a:ext cx="758352" cy="194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72" y="1766538"/>
            <a:ext cx="493115" cy="3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72" y="2157585"/>
            <a:ext cx="493115" cy="3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72" y="1376704"/>
            <a:ext cx="493115" cy="3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0" name="Tabell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52970"/>
              </p:ext>
            </p:extLst>
          </p:nvPr>
        </p:nvGraphicFramePr>
        <p:xfrm>
          <a:off x="129000" y="4081467"/>
          <a:ext cx="9648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2088000"/>
                <a:gridCol w="2088000"/>
                <a:gridCol w="2088000"/>
                <a:gridCol w="2088000"/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Parties: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Suppliers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Forwarders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LSPs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OEMs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Needs:</a:t>
                      </a:r>
                      <a:endParaRPr lang="en-GB" sz="14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Identification and traceability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Identification and traceability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Identification and traceability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Identification and traceability</a:t>
                      </a:r>
                      <a:endParaRPr lang="en-GB" sz="1400" b="0" noProof="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Goods</a:t>
                      </a:r>
                      <a:r>
                        <a:rPr lang="en-GB" sz="1400" baseline="0" noProof="0" dirty="0" smtClean="0"/>
                        <a:t> reception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Pick up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Goods</a:t>
                      </a:r>
                      <a:r>
                        <a:rPr lang="en-GB" sz="1400" baseline="0" noProof="0" dirty="0" smtClean="0"/>
                        <a:t> reception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Goods</a:t>
                      </a:r>
                      <a:r>
                        <a:rPr lang="en-GB" sz="1400" baseline="0" noProof="0" dirty="0" smtClean="0"/>
                        <a:t> reception</a:t>
                      </a:r>
                      <a:endParaRPr lang="en-GB" sz="1400" b="0" noProof="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Stock</a:t>
                      </a:r>
                      <a:r>
                        <a:rPr lang="en-GB" sz="1400" baseline="0" noProof="0" dirty="0" smtClean="0"/>
                        <a:t> management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Terminal handling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Stock</a:t>
                      </a:r>
                      <a:r>
                        <a:rPr lang="en-GB" sz="1400" baseline="0" noProof="0" dirty="0" smtClean="0"/>
                        <a:t> management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Stock</a:t>
                      </a:r>
                      <a:r>
                        <a:rPr lang="en-GB" sz="1400" baseline="0" noProof="0" dirty="0" smtClean="0"/>
                        <a:t> management</a:t>
                      </a:r>
                      <a:endParaRPr lang="en-GB" sz="1400" b="0" noProof="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Manufacturing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reporting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noProof="0" dirty="0" smtClean="0"/>
                        <a:t>Despatch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/>
                        <a:t>Despatch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 smtClean="0"/>
                        <a:t>Despatch</a:t>
                      </a:r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b="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8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5409" y="79227"/>
            <a:ext cx="7891463" cy="796925"/>
          </a:xfrm>
        </p:spPr>
        <p:txBody>
          <a:bodyPr/>
          <a:lstStyle/>
          <a:p>
            <a:r>
              <a:rPr lang="sv-SE" dirty="0"/>
              <a:t>Förslag - Nytt märkningskoncept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15" y="3042917"/>
            <a:ext cx="5892115" cy="16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upp 34"/>
          <p:cNvGrpSpPr/>
          <p:nvPr/>
        </p:nvGrpSpPr>
        <p:grpSpPr>
          <a:xfrm>
            <a:off x="4863652" y="1262128"/>
            <a:ext cx="4705575" cy="1780789"/>
            <a:chOff x="4608408" y="1184854"/>
            <a:chExt cx="4343603" cy="1780789"/>
          </a:xfrm>
        </p:grpSpPr>
        <p:sp>
          <p:nvSpPr>
            <p:cNvPr id="36" name="textruta 35"/>
            <p:cNvSpPr txBox="1"/>
            <p:nvPr/>
          </p:nvSpPr>
          <p:spPr>
            <a:xfrm>
              <a:off x="4608408" y="1184854"/>
              <a:ext cx="23182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Labelling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at despatch</a:t>
              </a:r>
              <a:b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Delivery + Transport label</a:t>
              </a:r>
              <a:b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(added at despatch)</a:t>
              </a:r>
            </a:p>
            <a:p>
              <a:pPr marL="285750" marR="0" lvl="0" indent="-28575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Transport units</a:t>
              </a:r>
            </a:p>
          </p:txBody>
        </p:sp>
        <p:cxnSp>
          <p:nvCxnSpPr>
            <p:cNvPr id="37" name="Rak 36"/>
            <p:cNvCxnSpPr/>
            <p:nvPr/>
          </p:nvCxnSpPr>
          <p:spPr bwMode="auto">
            <a:xfrm flipV="1">
              <a:off x="4725283" y="2262073"/>
              <a:ext cx="366165" cy="703570"/>
            </a:xfrm>
            <a:prstGeom prst="line">
              <a:avLst/>
            </a:prstGeom>
            <a:solidFill>
              <a:srgbClr val="BBE0E3"/>
            </a:solidFill>
            <a:ln w="2857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Rak 37"/>
            <p:cNvCxnSpPr/>
            <p:nvPr/>
          </p:nvCxnSpPr>
          <p:spPr bwMode="auto">
            <a:xfrm flipH="1" flipV="1">
              <a:off x="5370490" y="2262072"/>
              <a:ext cx="643946" cy="663095"/>
            </a:xfrm>
            <a:prstGeom prst="line">
              <a:avLst/>
            </a:prstGeom>
            <a:solidFill>
              <a:srgbClr val="BBE0E3"/>
            </a:solidFill>
            <a:ln w="28575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653" y="1499221"/>
              <a:ext cx="1917358" cy="13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ktangel 39"/>
            <p:cNvSpPr/>
            <p:nvPr/>
          </p:nvSpPr>
          <p:spPr bwMode="auto">
            <a:xfrm>
              <a:off x="7045326" y="1486342"/>
              <a:ext cx="1896021" cy="673666"/>
            </a:xfrm>
            <a:prstGeom prst="rect">
              <a:avLst/>
            </a:prstGeom>
            <a:noFill/>
            <a:ln w="38100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41" name="Grupp 40"/>
          <p:cNvGrpSpPr/>
          <p:nvPr/>
        </p:nvGrpSpPr>
        <p:grpSpPr>
          <a:xfrm>
            <a:off x="3328593" y="4737872"/>
            <a:ext cx="5501747" cy="1613492"/>
            <a:chOff x="3191431" y="4660598"/>
            <a:chExt cx="5078531" cy="1613492"/>
          </a:xfrm>
        </p:grpSpPr>
        <p:sp>
          <p:nvSpPr>
            <p:cNvPr id="42" name="textruta 41"/>
            <p:cNvSpPr txBox="1"/>
            <p:nvPr/>
          </p:nvSpPr>
          <p:spPr>
            <a:xfrm>
              <a:off x="3191431" y="5160132"/>
              <a:ext cx="30677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Optional: For complex transport</a:t>
              </a:r>
              <a:b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routings at X-docks</a:t>
              </a:r>
              <a:b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Transport label</a:t>
              </a:r>
            </a:p>
            <a:p>
              <a:pPr marL="285750" marR="0" lvl="0" indent="-28575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Transport units</a:t>
              </a:r>
            </a:p>
          </p:txBody>
        </p:sp>
        <p:cxnSp>
          <p:nvCxnSpPr>
            <p:cNvPr id="43" name="Rak 42"/>
            <p:cNvCxnSpPr/>
            <p:nvPr/>
          </p:nvCxnSpPr>
          <p:spPr bwMode="auto">
            <a:xfrm flipV="1">
              <a:off x="4981978" y="4660598"/>
              <a:ext cx="218941" cy="499534"/>
            </a:xfrm>
            <a:prstGeom prst="line">
              <a:avLst/>
            </a:prstGeom>
            <a:solidFill>
              <a:srgbClr val="BBE0E3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Rak 43"/>
            <p:cNvCxnSpPr/>
            <p:nvPr/>
          </p:nvCxnSpPr>
          <p:spPr bwMode="auto">
            <a:xfrm flipV="1">
              <a:off x="5370490" y="4673477"/>
              <a:ext cx="1159099" cy="499534"/>
            </a:xfrm>
            <a:prstGeom prst="line">
              <a:avLst/>
            </a:prstGeom>
            <a:solidFill>
              <a:srgbClr val="BBE0E3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604" y="4935902"/>
              <a:ext cx="1917358" cy="13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ktangel 45"/>
            <p:cNvSpPr/>
            <p:nvPr/>
          </p:nvSpPr>
          <p:spPr bwMode="auto">
            <a:xfrm>
              <a:off x="7311277" y="4935902"/>
              <a:ext cx="948011" cy="673666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7" name="textruta 46"/>
          <p:cNvSpPr txBox="1"/>
          <p:nvPr/>
        </p:nvSpPr>
        <p:spPr>
          <a:xfrm>
            <a:off x="833308" y="1068943"/>
            <a:ext cx="3171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Labelling in production</a:t>
            </a:r>
            <a:b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Packaging label</a:t>
            </a:r>
            <a:br>
              <a:rPr lang="en-GB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 for the whole supply chain)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Pallets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KLT, small box, etc.</a:t>
            </a:r>
          </a:p>
          <a:p>
            <a:pPr marL="28575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Inner packaging</a:t>
            </a:r>
          </a:p>
        </p:txBody>
      </p:sp>
      <p:cxnSp>
        <p:nvCxnSpPr>
          <p:cNvPr id="48" name="Rak 47"/>
          <p:cNvCxnSpPr/>
          <p:nvPr/>
        </p:nvCxnSpPr>
        <p:spPr bwMode="auto">
          <a:xfrm flipH="1" flipV="1">
            <a:off x="3303433" y="1867821"/>
            <a:ext cx="1217052" cy="117509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upp 48"/>
          <p:cNvGrpSpPr/>
          <p:nvPr/>
        </p:nvGrpSpPr>
        <p:grpSpPr>
          <a:xfrm>
            <a:off x="396424" y="4920880"/>
            <a:ext cx="2305633" cy="1532456"/>
            <a:chOff x="396424" y="4912315"/>
            <a:chExt cx="2305633" cy="1532456"/>
          </a:xfrm>
        </p:grpSpPr>
        <p:pic>
          <p:nvPicPr>
            <p:cNvPr id="50" name="Picture 4" descr="V-EMB 7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86" y="5005079"/>
              <a:ext cx="992593" cy="490496"/>
            </a:xfrm>
            <a:prstGeom prst="rect">
              <a:avLst/>
            </a:prstGeom>
            <a:solidFill>
              <a:srgbClr val="BBE0E3"/>
            </a:solidFill>
            <a:ln w="2857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/>
          </p:spPr>
        </p:pic>
        <p:pic>
          <p:nvPicPr>
            <p:cNvPr id="51" name="Picture 2" descr="http://www.kifab.se/resizer/800/95012329_1.jpg/large-image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4" t="17065"/>
            <a:stretch/>
          </p:blipFill>
          <p:spPr bwMode="auto">
            <a:xfrm>
              <a:off x="1721467" y="4912315"/>
              <a:ext cx="682692" cy="70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24" y="5438895"/>
              <a:ext cx="2054023" cy="673667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ktangel 52"/>
            <p:cNvSpPr/>
            <p:nvPr/>
          </p:nvSpPr>
          <p:spPr bwMode="auto">
            <a:xfrm>
              <a:off x="396424" y="5438896"/>
              <a:ext cx="2054022" cy="67366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4" name="Grupp 53"/>
            <p:cNvGrpSpPr/>
            <p:nvPr/>
          </p:nvGrpSpPr>
          <p:grpSpPr>
            <a:xfrm>
              <a:off x="1738477" y="5770878"/>
              <a:ext cx="963580" cy="673893"/>
              <a:chOff x="1738477" y="4156372"/>
              <a:chExt cx="963580" cy="673893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619" y="4156372"/>
                <a:ext cx="960437" cy="673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6" name="Rektangel 55"/>
              <p:cNvSpPr/>
              <p:nvPr/>
            </p:nvSpPr>
            <p:spPr bwMode="auto">
              <a:xfrm>
                <a:off x="1738477" y="4156599"/>
                <a:ext cx="963580" cy="67366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7" name="Grupp 56"/>
          <p:cNvGrpSpPr/>
          <p:nvPr/>
        </p:nvGrpSpPr>
        <p:grpSpPr>
          <a:xfrm>
            <a:off x="-109702" y="2496640"/>
            <a:ext cx="2563452" cy="2230290"/>
            <a:chOff x="-109702" y="2496640"/>
            <a:chExt cx="2563452" cy="2230290"/>
          </a:xfrm>
        </p:grpSpPr>
        <p:grpSp>
          <p:nvGrpSpPr>
            <p:cNvPr id="58" name="Grupp 57"/>
            <p:cNvGrpSpPr/>
            <p:nvPr/>
          </p:nvGrpSpPr>
          <p:grpSpPr>
            <a:xfrm>
              <a:off x="-109702" y="2496640"/>
              <a:ext cx="1400701" cy="1152188"/>
              <a:chOff x="2790639" y="1114494"/>
              <a:chExt cx="1292955" cy="1152188"/>
            </a:xfrm>
          </p:grpSpPr>
          <p:pic>
            <p:nvPicPr>
              <p:cNvPr id="62" name="Picture 2" descr="http://www.volvologistics.com/logistics/na/en-us/packaging%20solutions/PublishingImages/packaging_collage1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65" t="22310" r="47051" b="28469"/>
              <a:stretch/>
            </p:blipFill>
            <p:spPr bwMode="auto">
              <a:xfrm>
                <a:off x="3001768" y="1197735"/>
                <a:ext cx="1081826" cy="1068947"/>
              </a:xfrm>
              <a:prstGeom prst="rect">
                <a:avLst/>
              </a:prstGeom>
              <a:solidFill>
                <a:srgbClr val="BBE0E3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</p:pic>
          <p:sp>
            <p:nvSpPr>
              <p:cNvPr id="63" name="Rektangel 62"/>
              <p:cNvSpPr/>
              <p:nvPr/>
            </p:nvSpPr>
            <p:spPr bwMode="auto">
              <a:xfrm rot="19018566">
                <a:off x="2790639" y="1114494"/>
                <a:ext cx="534661" cy="38636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59" name="Grupp 58"/>
            <p:cNvGrpSpPr/>
            <p:nvPr/>
          </p:nvGrpSpPr>
          <p:grpSpPr>
            <a:xfrm>
              <a:off x="396424" y="3388742"/>
              <a:ext cx="2057326" cy="1338188"/>
              <a:chOff x="396423" y="5165727"/>
              <a:chExt cx="2057326" cy="1338188"/>
            </a:xfrm>
          </p:grpSpPr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24" y="5165727"/>
                <a:ext cx="2057325" cy="1338188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Rektangel 60"/>
              <p:cNvSpPr/>
              <p:nvPr/>
            </p:nvSpPr>
            <p:spPr bwMode="auto">
              <a:xfrm>
                <a:off x="396423" y="5815876"/>
                <a:ext cx="2054023" cy="686736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716974"/>
            <a:ext cx="8495414" cy="605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F ppt-mall_2013-01-31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A_Tema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A_Tema" id="{DB53614C-B813-4561-B1FE-7D3285503E9F}" vid="{DEAA75E0-7915-4982-A0D5-7C9B475350D6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NAF ppt-mall_2013-01-31</Template>
  <TotalTime>4399</TotalTime>
  <Words>695</Words>
  <Application>Microsoft Office PowerPoint</Application>
  <PresentationFormat>A4 (210 x 297 mm)</PresentationFormat>
  <Paragraphs>181</Paragraphs>
  <Slides>15</Slides>
  <Notes>0</Notes>
  <HiddenSlides>0</HiddenSlides>
  <MMClips>1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Trebuchet MS</vt:lpstr>
      <vt:lpstr>Wingdings</vt:lpstr>
      <vt:lpstr>NAF ppt-mall_2013-01-31</vt:lpstr>
      <vt:lpstr>NEA_Tema</vt:lpstr>
      <vt:lpstr>Bitmappsbild</vt:lpstr>
      <vt:lpstr>E-affärer inom fordonsindustrin Sten Lindgren, Odette Sweden</vt:lpstr>
      <vt:lpstr>Agenda</vt:lpstr>
      <vt:lpstr>Relationer och aktörer för e-affärer inom fordonsindustrin</vt:lpstr>
      <vt:lpstr>Exempel på trender</vt:lpstr>
      <vt:lpstr>FAI – Forecast Accurecy Index – uppföljning av prognoskvalitet</vt:lpstr>
      <vt:lpstr>FAI Analyzer – demo</vt:lpstr>
      <vt:lpstr>Label</vt:lpstr>
      <vt:lpstr>AUTO-ID Requirements and stakeholders</vt:lpstr>
      <vt:lpstr>Förslag - Nytt märkningskoncept</vt:lpstr>
      <vt:lpstr>Mätning och rapportering av emissioner från transporter </vt:lpstr>
      <vt:lpstr>GHG reporting</vt:lpstr>
      <vt:lpstr>Global MMOG/LE (Logistikbedömning)</vt:lpstr>
      <vt:lpstr>Chapters in Global MMOG/LE (Version 4)</vt:lpstr>
      <vt:lpstr>OFTP2</vt:lpstr>
      <vt:lpstr>http://www.odette.org/services/oftp2-directory/users</vt:lpstr>
    </vt:vector>
  </TitlesOfParts>
  <Company>Svenskt Naringsliv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på presentation  Projektnamn</dc:title>
  <dc:creator>Lindgren, Sten</dc:creator>
  <cp:lastModifiedBy>Anna Amgren</cp:lastModifiedBy>
  <cp:revision>382</cp:revision>
  <cp:lastPrinted>2014-12-02T10:18:15Z</cp:lastPrinted>
  <dcterms:created xsi:type="dcterms:W3CDTF">2013-09-04T06:06:58Z</dcterms:created>
  <dcterms:modified xsi:type="dcterms:W3CDTF">2014-12-03T10:36:07Z</dcterms:modified>
</cp:coreProperties>
</file>