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8" r:id="rId6"/>
    <p:sldId id="289" r:id="rId7"/>
    <p:sldId id="290" r:id="rId8"/>
    <p:sldId id="291" r:id="rId9"/>
    <p:sldId id="285" r:id="rId10"/>
    <p:sldId id="284" r:id="rId11"/>
    <p:sldId id="294" r:id="rId12"/>
    <p:sldId id="292" r:id="rId13"/>
    <p:sldId id="293" r:id="rId14"/>
    <p:sldId id="29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rgbClr val="002C6C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34"/>
    <a:srgbClr val="00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6AA16F7-E748-8D47-B12A-B6A8AF856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5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F7B2957-CF1F-CD46-A189-F8AD9629F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3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Tänk på att göra det enkelt för mottagaren att förstå.</a:t>
            </a:r>
            <a:r>
              <a:rPr lang="sv-SE" b="1" baseline="0" dirty="0" smtClean="0"/>
              <a:t> Ge gärna exempel. </a:t>
            </a: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Identifiera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platser/parter, produkter, logistik &amp; sjöfart, assets och tjänster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CE62-C265-A64A-B4E1-15D412E52273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76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Tänk på att göra det enkelt för mottagaren att förstå.</a:t>
            </a:r>
            <a:r>
              <a:rPr lang="sv-SE" b="1" baseline="0" dirty="0" smtClean="0"/>
              <a:t> Ge gärna exempel. </a:t>
            </a: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Lagra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streckkoder och </a:t>
            </a:r>
            <a:r>
              <a:rPr lang="sv-SE" dirty="0" err="1" smtClean="0"/>
              <a:t>datachip</a:t>
            </a:r>
            <a:endParaRPr lang="sv-S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CE62-C265-A64A-B4E1-15D412E5227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3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Tänk på att göra det enkelt för mottagaren att förstå.</a:t>
            </a:r>
            <a:r>
              <a:rPr lang="sv-SE" b="1" baseline="0" dirty="0" smtClean="0"/>
              <a:t> Ge gärna exempel. </a:t>
            </a: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Dela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masterdata, </a:t>
            </a:r>
            <a:r>
              <a:rPr lang="sv-SE" dirty="0" err="1" smtClean="0"/>
              <a:t>affärsdata</a:t>
            </a:r>
            <a:r>
              <a:rPr lang="sv-SE" dirty="0" smtClean="0"/>
              <a:t>, handelsdata och händelsedata/spårbarhet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CE62-C265-A64A-B4E1-15D412E5227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00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" y="-216"/>
            <a:ext cx="9226513" cy="6901431"/>
          </a:xfrm>
          <a:prstGeom prst="rect">
            <a:avLst/>
          </a:prstGeom>
        </p:spPr>
      </p:pic>
      <p:pic>
        <p:nvPicPr>
          <p:cNvPr id="8" name="Bildobjekt 7" descr="GS1_ppt_framsida_o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1" y="-3670"/>
            <a:ext cx="9226513" cy="69083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1120" y="2487887"/>
            <a:ext cx="6921897" cy="1200193"/>
          </a:xfrm>
        </p:spPr>
        <p:txBody>
          <a:bodyPr anchor="b" anchorCtr="0">
            <a:noAutofit/>
          </a:bodyPr>
          <a:lstStyle>
            <a:lvl1pPr algn="r">
              <a:defRPr sz="3800" b="0" i="0" baseline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16038" y="3870960"/>
            <a:ext cx="6946979" cy="2336800"/>
          </a:xfrm>
        </p:spPr>
        <p:txBody>
          <a:bodyPr>
            <a:normAutofit/>
          </a:bodyPr>
          <a:lstStyle>
            <a:lvl1pPr marL="234000" indent="-234000" algn="r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4C6650-FC6D-2D49-B214-EFFEE71FD91E}" type="datetimeFigureOut">
              <a:rPr lang="sv-SE" smtClean="0"/>
              <a:pPr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50B743-2A47-1049-BE22-8914BCA5FF6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3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4762500"/>
            <a:ext cx="7912099" cy="566738"/>
          </a:xfrm>
        </p:spPr>
        <p:txBody>
          <a:bodyPr anchor="b"/>
          <a:lstStyle>
            <a:lvl1pPr algn="l">
              <a:defRPr sz="2000" b="1">
                <a:solidFill>
                  <a:srgbClr val="002C6C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1" y="1993899"/>
            <a:ext cx="7912100" cy="261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1" y="5367338"/>
            <a:ext cx="79121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9" name="Platshållare för rubrik 1"/>
          <p:cNvSpPr txBox="1">
            <a:spLocks/>
          </p:cNvSpPr>
          <p:nvPr/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89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50901" y="1816100"/>
            <a:ext cx="7378700" cy="408362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97700" y="1904999"/>
            <a:ext cx="1752600" cy="4045525"/>
          </a:xfrm>
        </p:spPr>
        <p:txBody>
          <a:bodyPr vert="eaVert"/>
          <a:lstStyle>
            <a:lvl1pPr>
              <a:defRPr>
                <a:solidFill>
                  <a:srgbClr val="002C6C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49300" y="1904999"/>
            <a:ext cx="6248400" cy="404552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9" name="Platshållare för rubrik 1"/>
          <p:cNvSpPr txBox="1">
            <a:spLocks/>
          </p:cNvSpPr>
          <p:nvPr/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0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" y="4396"/>
            <a:ext cx="9214178" cy="6892205"/>
          </a:xfrm>
          <a:prstGeom prst="rect">
            <a:avLst/>
          </a:prstGeom>
        </p:spPr>
      </p:pic>
      <p:pic>
        <p:nvPicPr>
          <p:cNvPr id="8" name="Bildobjekt 7" descr="GS1_ppt_framsida_o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1" y="4396"/>
            <a:ext cx="9226513" cy="68922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6038" y="2487887"/>
            <a:ext cx="6946979" cy="1200193"/>
          </a:xfrm>
        </p:spPr>
        <p:txBody>
          <a:bodyPr anchor="b" anchorCtr="0">
            <a:noAutofit/>
          </a:bodyPr>
          <a:lstStyle>
            <a:lvl1pPr algn="r">
              <a:defRPr sz="3800" b="0" i="0" baseline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16038" y="3870960"/>
            <a:ext cx="6946979" cy="2367280"/>
          </a:xfrm>
        </p:spPr>
        <p:txBody>
          <a:bodyPr>
            <a:normAutofit/>
          </a:bodyPr>
          <a:lstStyle>
            <a:lvl1pPr marL="234000" indent="-234000" algn="r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4C6650-FC6D-2D49-B214-EFFEE71FD91E}" type="datetimeFigureOut">
              <a:rPr lang="sv-SE" smtClean="0"/>
              <a:pPr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50B743-2A47-1049-BE22-8914BCA5FF6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76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" y="-1"/>
            <a:ext cx="9230816" cy="6900051"/>
          </a:xfrm>
          <a:prstGeom prst="rect">
            <a:avLst/>
          </a:prstGeom>
        </p:spPr>
      </p:pic>
      <p:pic>
        <p:nvPicPr>
          <p:cNvPr id="8" name="Bildobjekt 7" descr="GS1_ppt_framsida_o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4" y="947"/>
            <a:ext cx="9214178" cy="68991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6038" y="2487887"/>
            <a:ext cx="6946979" cy="1200193"/>
          </a:xfrm>
        </p:spPr>
        <p:txBody>
          <a:bodyPr anchor="b" anchorCtr="0">
            <a:noAutofit/>
          </a:bodyPr>
          <a:lstStyle>
            <a:lvl1pPr algn="r">
              <a:defRPr sz="3800" b="0" i="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16038" y="3870960"/>
            <a:ext cx="6946979" cy="2336800"/>
          </a:xfrm>
        </p:spPr>
        <p:txBody>
          <a:bodyPr>
            <a:normAutofit/>
          </a:bodyPr>
          <a:lstStyle>
            <a:lvl1pPr marL="234000" indent="-234000" algn="r"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C6C"/>
                </a:solidFill>
              </a:defRPr>
            </a:lvl1pPr>
          </a:lstStyle>
          <a:p>
            <a:fld id="{CD4C6650-FC6D-2D49-B214-EFFEE71FD91E}" type="datetimeFigureOut">
              <a:rPr lang="sv-SE" smtClean="0"/>
              <a:pPr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C6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C6C"/>
                </a:solidFill>
              </a:defRPr>
            </a:lvl1pPr>
          </a:lstStyle>
          <a:p>
            <a:fld id="{8850B743-2A47-1049-BE22-8914BCA5FF6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989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4406900"/>
            <a:ext cx="752772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1" y="2906713"/>
            <a:ext cx="7551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8" name="Platshållare för rubrik 1"/>
          <p:cNvSpPr txBox="1">
            <a:spLocks/>
          </p:cNvSpPr>
          <p:nvPr/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3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3540" y="1816100"/>
            <a:ext cx="3759259" cy="415982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88398" y="1816100"/>
            <a:ext cx="3861902" cy="413442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527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53187" y="1794107"/>
            <a:ext cx="3845813" cy="11681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53187" y="3064181"/>
            <a:ext cx="3845813" cy="2674669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851400" y="1794107"/>
            <a:ext cx="3898900" cy="11681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851400" y="3064181"/>
            <a:ext cx="3898900" cy="2674669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8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49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5412" y="1727200"/>
            <a:ext cx="2798572" cy="795410"/>
          </a:xfrm>
        </p:spPr>
        <p:txBody>
          <a:bodyPr anchor="b"/>
          <a:lstStyle>
            <a:lvl1pPr algn="l">
              <a:defRPr sz="2000" b="1">
                <a:solidFill>
                  <a:srgbClr val="002C6C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94278" y="1727200"/>
            <a:ext cx="4956022" cy="4229100"/>
          </a:xfr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55412" y="2687250"/>
            <a:ext cx="2798571" cy="3269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650-FC6D-2D49-B214-EFFEE71FD91E}" type="datetimeFigureOut">
              <a:rPr lang="sv-SE" smtClean="0">
                <a:solidFill>
                  <a:srgbClr val="002C6C"/>
                </a:solidFill>
              </a:rPr>
              <a:pPr/>
              <a:t>2014-12-02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2C6C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B743-2A47-1049-BE22-8914BCA5FF6F}" type="slidenum">
              <a:rPr lang="sv-SE" smtClean="0">
                <a:solidFill>
                  <a:srgbClr val="002C6C"/>
                </a:solidFill>
              </a:rPr>
              <a:pPr/>
              <a:t>‹#›</a:t>
            </a:fld>
            <a:endParaRPr lang="sv-SE">
              <a:solidFill>
                <a:srgbClr val="002C6C"/>
              </a:solidFill>
            </a:endParaRPr>
          </a:p>
        </p:txBody>
      </p:sp>
      <p:sp>
        <p:nvSpPr>
          <p:cNvPr id="9" name="Platshållare för rubrik 1"/>
          <p:cNvSpPr txBox="1">
            <a:spLocks/>
          </p:cNvSpPr>
          <p:nvPr/>
        </p:nvSpPr>
        <p:spPr>
          <a:xfrm>
            <a:off x="1778000" y="368301"/>
            <a:ext cx="6972300" cy="660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S1_huvud_nytt 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8" y="0"/>
            <a:ext cx="9144000" cy="1718431"/>
          </a:xfrm>
          <a:prstGeom prst="rect">
            <a:avLst/>
          </a:prstGeom>
        </p:spPr>
      </p:pic>
      <p:pic>
        <p:nvPicPr>
          <p:cNvPr id="11" name="Bildobjekt 10" descr="GS1_ppt_siffror_dekor.png"/>
          <p:cNvPicPr>
            <a:picLocks noChangeAspect="1"/>
          </p:cNvPicPr>
          <p:nvPr/>
        </p:nvPicPr>
        <p:blipFill>
          <a:blip r:embed="rId15"/>
          <a:srcRect r="3304" b="4621"/>
          <a:stretch>
            <a:fillRect/>
          </a:stretch>
        </p:blipFill>
        <p:spPr>
          <a:xfrm>
            <a:off x="7042902" y="4997253"/>
            <a:ext cx="2107396" cy="185773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188641"/>
            <a:ext cx="6972300" cy="8400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91361" y="6356350"/>
            <a:ext cx="2399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4C6650-FC6D-2D49-B214-EFFEE71FD91E}" type="datetimeFigureOut">
              <a:rPr lang="sv-SE" smtClean="0">
                <a:solidFill>
                  <a:srgbClr val="002C6C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2014-12-02</a:t>
            </a:fld>
            <a:endParaRPr lang="sv-SE" dirty="0">
              <a:solidFill>
                <a:srgbClr val="002C6C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002C6C"/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657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850B743-2A47-1049-BE22-8914BCA5FF6F}" type="slidenum">
              <a:rPr lang="sv-SE" smtClean="0">
                <a:solidFill>
                  <a:srgbClr val="002C6C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002C6C"/>
              </a:solidFill>
              <a:latin typeface="Arial"/>
            </a:endParaRPr>
          </a:p>
        </p:txBody>
      </p:sp>
      <p:pic>
        <p:nvPicPr>
          <p:cNvPr id="10" name="Bildobjekt 9" descr="GS1_ppt_siffror_dekor.png"/>
          <p:cNvPicPr>
            <a:picLocks noChangeAspect="1"/>
          </p:cNvPicPr>
          <p:nvPr/>
        </p:nvPicPr>
        <p:blipFill>
          <a:blip r:embed="rId15"/>
          <a:srcRect r="3304" b="4621"/>
          <a:stretch>
            <a:fillRect/>
          </a:stretch>
        </p:blipFill>
        <p:spPr>
          <a:xfrm>
            <a:off x="7042902" y="4997253"/>
            <a:ext cx="2107396" cy="1857737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50900" y="1816100"/>
            <a:ext cx="7899399" cy="408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9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0" i="0" kern="12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s1.se/sv/GS1-i-praktiken/Affarsprocesser/Tredjepartslogistik-ESAP-25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s1.org/gsmp/kc/ecom/xml/xml_v_3_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se/" TargetMode="External"/><Relationship Id="rId2" Type="http://schemas.openxmlformats.org/officeDocument/2006/relationships/hyperlink" Target="mailto:mia.lenman@gs1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VaJkgauxwE" TargetMode="External"/><Relationship Id="rId5" Type="http://schemas.openxmlformats.org/officeDocument/2006/relationships/hyperlink" Target="https://www.youtube.com/watch?v=KoZLNVy3Rfs&amp;feature=youtu.be" TargetMode="External"/><Relationship Id="rId4" Type="http://schemas.openxmlformats.org/officeDocument/2006/relationships/hyperlink" Target="http://www.validoo.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oZLNVy3Rfs&amp;feature=youtu.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Effektiv tredjepartslogistik i praktiken – koll på ditt lager hos någon annan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NEAS Julkarameller</a:t>
            </a:r>
          </a:p>
          <a:p>
            <a:pPr marL="0" indent="0">
              <a:buNone/>
            </a:pPr>
            <a:r>
              <a:rPr lang="sv-SE" dirty="0" smtClean="0"/>
              <a:t>3 dec 2014</a:t>
            </a:r>
          </a:p>
          <a:p>
            <a:pPr marL="0" indent="0">
              <a:buNone/>
            </a:pPr>
            <a:r>
              <a:rPr lang="sv-SE" dirty="0" smtClean="0"/>
              <a:t>Mia Lenman</a:t>
            </a:r>
          </a:p>
          <a:p>
            <a:pPr marL="0" indent="0">
              <a:buNone/>
            </a:pPr>
            <a:r>
              <a:rPr lang="sv-SE" dirty="0" smtClean="0"/>
              <a:t>GS1 Sweden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0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LIM </a:t>
            </a:r>
            <a:r>
              <a:rPr lang="sv-SE" dirty="0" err="1" smtClean="0"/>
              <a:t>Warehouse</a:t>
            </a:r>
            <a:r>
              <a:rPr lang="sv-SE" dirty="0" smtClean="0"/>
              <a:t> Management</a:t>
            </a:r>
            <a:endParaRPr lang="sv-SE" dirty="0"/>
          </a:p>
        </p:txBody>
      </p:sp>
      <p:pic>
        <p:nvPicPr>
          <p:cNvPr id="5" name="Picture 95" descr="warehousing modul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7" y="1632246"/>
            <a:ext cx="6101696" cy="3255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/>
          <p:cNvSpPr txBox="1"/>
          <p:nvPr/>
        </p:nvSpPr>
        <p:spPr>
          <a:xfrm>
            <a:off x="358922" y="5486400"/>
            <a:ext cx="829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ESAP 25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://gs1.se/sv/GS1-i-praktiken/Affarsprocesser/Tredjepartslogistik-ESAP-25</a:t>
            </a:r>
            <a:r>
              <a:rPr lang="sv-SE" sz="1600" dirty="0" smtClean="0">
                <a:hlinkClick r:id="rId3"/>
              </a:rPr>
              <a:t>/</a:t>
            </a:r>
            <a:endParaRPr lang="sv-SE" sz="1600" dirty="0" smtClean="0"/>
          </a:p>
          <a:p>
            <a:r>
              <a:rPr lang="sv-SE" sz="1600" dirty="0" smtClean="0"/>
              <a:t>LIM </a:t>
            </a:r>
            <a:r>
              <a:rPr lang="sv-SE" sz="1600" dirty="0" err="1" smtClean="0"/>
              <a:t>Warehouse</a:t>
            </a:r>
            <a:r>
              <a:rPr lang="sv-SE" sz="1600" dirty="0"/>
              <a:t> management </a:t>
            </a:r>
            <a:r>
              <a:rPr lang="sv-SE" sz="1600" dirty="0">
                <a:hlinkClick r:id="rId4"/>
              </a:rPr>
              <a:t>http://</a:t>
            </a:r>
            <a:r>
              <a:rPr lang="sv-SE" sz="1600" dirty="0" smtClean="0">
                <a:hlinkClick r:id="rId4"/>
              </a:rPr>
              <a:t>www.gs1.org/gsmp/kc/ecom/xml/xml_v_3_1</a:t>
            </a:r>
            <a:endParaRPr lang="sv-SE" sz="16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685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16038" y="1085316"/>
            <a:ext cx="6946979" cy="5152924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Mia </a:t>
            </a:r>
            <a:r>
              <a:rPr lang="en-US" b="1" u="sng" dirty="0" err="1">
                <a:solidFill>
                  <a:schemeClr val="bg1"/>
                </a:solidFill>
              </a:rPr>
              <a:t>Lenman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Head of Transport &amp; Logistics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Construction Value Chain 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 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GS1 </a:t>
            </a:r>
            <a:r>
              <a:rPr lang="fi-FI" b="1" dirty="0" err="1">
                <a:solidFill>
                  <a:schemeClr val="bg1"/>
                </a:solidFill>
              </a:rPr>
              <a:t>Sweden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Västra </a:t>
            </a:r>
            <a:r>
              <a:rPr lang="fi-FI" dirty="0" err="1">
                <a:solidFill>
                  <a:schemeClr val="bg1"/>
                </a:solidFill>
              </a:rPr>
              <a:t>Järnvägsgatan</a:t>
            </a:r>
            <a:r>
              <a:rPr lang="fi-FI" dirty="0">
                <a:solidFill>
                  <a:schemeClr val="bg1"/>
                </a:solidFill>
              </a:rPr>
              <a:t> 15, 12th </a:t>
            </a:r>
            <a:r>
              <a:rPr lang="fi-FI" dirty="0" err="1">
                <a:solidFill>
                  <a:schemeClr val="bg1"/>
                </a:solidFill>
              </a:rPr>
              <a:t>floor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Box 1178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SE-111 91 Stockholm</a:t>
            </a:r>
          </a:p>
          <a:p>
            <a:r>
              <a:rPr lang="fr-FR" b="1" dirty="0">
                <a:solidFill>
                  <a:schemeClr val="bg1"/>
                </a:solidFill>
              </a:rPr>
              <a:t>T:</a:t>
            </a:r>
            <a:r>
              <a:rPr lang="fr-FR" dirty="0">
                <a:solidFill>
                  <a:schemeClr val="bg1"/>
                </a:solidFill>
              </a:rPr>
              <a:t> +46 8 50 10 10 00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D</a:t>
            </a:r>
            <a:r>
              <a:rPr lang="fr-FR" dirty="0">
                <a:solidFill>
                  <a:schemeClr val="bg1"/>
                </a:solidFill>
              </a:rPr>
              <a:t> +46 8 50 10 10 47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M</a:t>
            </a:r>
            <a:r>
              <a:rPr lang="fr-FR" dirty="0">
                <a:solidFill>
                  <a:schemeClr val="bg1"/>
                </a:solidFill>
              </a:rPr>
              <a:t> +46 704 953 761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u="sng" dirty="0">
                <a:solidFill>
                  <a:srgbClr val="F26334"/>
                </a:solidFill>
                <a:hlinkClick r:id="rId2"/>
              </a:rPr>
              <a:t>mia.lenman@gs1.se</a:t>
            </a:r>
            <a:endParaRPr lang="sv-SE" dirty="0">
              <a:solidFill>
                <a:srgbClr val="F26334"/>
              </a:solidFill>
            </a:endParaRPr>
          </a:p>
          <a:p>
            <a:r>
              <a:rPr lang="en-US" u="sng" dirty="0">
                <a:solidFill>
                  <a:srgbClr val="F26334"/>
                </a:solidFill>
                <a:hlinkClick r:id="rId3"/>
              </a:rPr>
              <a:t>www.gs1.se</a:t>
            </a:r>
            <a:r>
              <a:rPr lang="en-US" dirty="0">
                <a:solidFill>
                  <a:srgbClr val="F26334"/>
                </a:solidFill>
              </a:rPr>
              <a:t>, </a:t>
            </a:r>
            <a:r>
              <a:rPr lang="en-US" u="sng" dirty="0">
                <a:solidFill>
                  <a:srgbClr val="F26334"/>
                </a:solidFill>
                <a:hlinkClick r:id="rId4"/>
              </a:rPr>
              <a:t>www.validoo.se</a:t>
            </a:r>
            <a:endParaRPr lang="sv-SE" dirty="0">
              <a:solidFill>
                <a:srgbClr val="F26334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GS1 - The global language of business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Validoo</a:t>
            </a:r>
            <a:r>
              <a:rPr lang="sv-SE" dirty="0">
                <a:solidFill>
                  <a:schemeClr val="bg1"/>
                </a:solidFill>
              </a:rPr>
              <a:t> - </a:t>
            </a:r>
            <a:r>
              <a:rPr lang="sv-SE" dirty="0" err="1">
                <a:solidFill>
                  <a:schemeClr val="bg1"/>
                </a:solidFill>
              </a:rPr>
              <a:t>powered</a:t>
            </a:r>
            <a:r>
              <a:rPr lang="sv-SE" dirty="0">
                <a:solidFill>
                  <a:schemeClr val="bg1"/>
                </a:solidFill>
              </a:rPr>
              <a:t> by GS1 Sweden</a:t>
            </a:r>
          </a:p>
          <a:p>
            <a:r>
              <a:rPr lang="sv-SE" dirty="0">
                <a:solidFill>
                  <a:schemeClr val="bg1"/>
                </a:solidFill>
              </a:rPr>
              <a:t> </a:t>
            </a:r>
          </a:p>
          <a:p>
            <a:r>
              <a:rPr lang="sv-SE" i="1" dirty="0">
                <a:solidFill>
                  <a:schemeClr val="bg1"/>
                </a:solidFill>
              </a:rPr>
              <a:t>Missa inte vår film om vad vi gör och affärsnyttan med streckkoder: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u="sng" dirty="0">
                <a:solidFill>
                  <a:schemeClr val="bg1"/>
                </a:solidFill>
                <a:hlinkClick r:id="rId5"/>
              </a:rPr>
              <a:t>Nyttan med en streckkod på 90 sekunder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u="sng" dirty="0">
                <a:solidFill>
                  <a:schemeClr val="bg1"/>
                </a:solidFill>
                <a:hlinkClick r:id="rId6"/>
              </a:rPr>
              <a:t>Benefits </a:t>
            </a:r>
            <a:r>
              <a:rPr lang="sv-SE" b="1" u="sng" dirty="0" err="1">
                <a:solidFill>
                  <a:schemeClr val="bg1"/>
                </a:solidFill>
                <a:hlinkClick r:id="rId6"/>
              </a:rPr>
              <a:t>of</a:t>
            </a:r>
            <a:r>
              <a:rPr lang="sv-SE" b="1" u="sng" dirty="0">
                <a:solidFill>
                  <a:schemeClr val="bg1"/>
                </a:solidFill>
                <a:hlinkClick r:id="rId6"/>
              </a:rPr>
              <a:t> a </a:t>
            </a:r>
            <a:r>
              <a:rPr lang="sv-SE" b="1" u="sng" dirty="0" err="1">
                <a:solidFill>
                  <a:schemeClr val="bg1"/>
                </a:solidFill>
                <a:hlinkClick r:id="rId6"/>
              </a:rPr>
              <a:t>barcode</a:t>
            </a:r>
            <a:r>
              <a:rPr lang="sv-SE" b="1" u="sng" dirty="0">
                <a:solidFill>
                  <a:schemeClr val="bg1"/>
                </a:solidFill>
                <a:hlinkClick r:id="rId6"/>
              </a:rPr>
              <a:t> – in 90 </a:t>
            </a:r>
            <a:r>
              <a:rPr lang="sv-SE" b="1" u="sng" dirty="0" err="1">
                <a:solidFill>
                  <a:schemeClr val="bg1"/>
                </a:solidFill>
                <a:hlinkClick r:id="rId6"/>
              </a:rPr>
              <a:t>seconds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36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GS1s standarder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GS1s standarder</a:t>
            </a:r>
          </a:p>
          <a:p>
            <a:r>
              <a:rPr lang="sv-SE" dirty="0" smtClean="0"/>
              <a:t>Samdistribution</a:t>
            </a:r>
          </a:p>
          <a:p>
            <a:r>
              <a:rPr lang="sv-SE" dirty="0" smtClean="0"/>
              <a:t>Tredjepartslogistik</a:t>
            </a:r>
          </a:p>
          <a:p>
            <a:r>
              <a:rPr lang="sv-SE" dirty="0" smtClean="0"/>
              <a:t>Processer</a:t>
            </a:r>
          </a:p>
          <a:p>
            <a:r>
              <a:rPr lang="sv-SE" dirty="0" smtClean="0"/>
              <a:t>E-</a:t>
            </a:r>
            <a:r>
              <a:rPr lang="sv-SE" dirty="0" err="1" smtClean="0"/>
              <a:t>com</a:t>
            </a:r>
            <a:r>
              <a:rPr lang="sv-SE" dirty="0" smtClean="0"/>
              <a:t> standarder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1800" b="1" u="sng" dirty="0">
                <a:solidFill>
                  <a:schemeClr val="bg1"/>
                </a:solidFill>
                <a:hlinkClick r:id="rId2"/>
              </a:rPr>
              <a:t>Nyttan med en streckkod på 90 sekunder</a:t>
            </a:r>
            <a:endParaRPr lang="sv-SE" sz="1800" dirty="0">
              <a:solidFill>
                <a:schemeClr val="bg1"/>
              </a:solidFill>
            </a:endParaRP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4" descr="ZS1V85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594" y="2004523"/>
            <a:ext cx="3035300" cy="455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5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Gemensamt affärsspråk för hela världen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1770" y="1982255"/>
            <a:ext cx="5564829" cy="24508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b="1" dirty="0" smtClean="0"/>
              <a:t>Identifiera</a:t>
            </a:r>
            <a:br>
              <a:rPr lang="sv-SE" b="1" dirty="0" smtClean="0"/>
            </a:br>
            <a:r>
              <a:rPr lang="sv-SE" dirty="0" smtClean="0"/>
              <a:t>Används för att unikt särskilja produkter, logistiska enheter, platser och punkter genom en hela kedjan från tillverkare till konsumenter  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1225146" y="5930113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IDENTIFIERA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185471" y="593011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FFFF"/>
                </a:solidFill>
              </a:rPr>
              <a:t>LAGRA</a:t>
            </a:r>
            <a:endParaRPr lang="sv-SE" sz="1600" b="1" dirty="0">
              <a:solidFill>
                <a:srgbClr val="FFFFFF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06385" y="5930113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FFFF"/>
                </a:solidFill>
              </a:rPr>
              <a:t>DELA</a:t>
            </a:r>
            <a:endParaRPr lang="sv-SE" sz="1600" b="1" dirty="0">
              <a:solidFill>
                <a:srgbClr val="FFFFFF"/>
              </a:solidFill>
            </a:endParaRPr>
          </a:p>
        </p:txBody>
      </p:sp>
      <p:pic>
        <p:nvPicPr>
          <p:cNvPr id="16" name="Bildobjekt 15" descr="1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8" y="1955800"/>
            <a:ext cx="1692012" cy="169201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7" b="54792"/>
          <a:stretch>
            <a:fillRect/>
          </a:stretch>
        </p:blipFill>
        <p:spPr>
          <a:xfrm>
            <a:off x="992188" y="4384908"/>
            <a:ext cx="7707548" cy="831383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992188" y="3846512"/>
            <a:ext cx="7707548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Gemensamt affärsspråk för hela världen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225146" y="5930113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IDENTIFIERA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185471" y="593011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FFFF"/>
                </a:solidFill>
              </a:rPr>
              <a:t>LAGRA</a:t>
            </a:r>
            <a:endParaRPr lang="sv-SE" sz="1600" b="1" dirty="0">
              <a:solidFill>
                <a:srgbClr val="FFFFFF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06385" y="5930113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FFFF"/>
                </a:solidFill>
              </a:rPr>
              <a:t>DELA</a:t>
            </a:r>
            <a:endParaRPr lang="sv-SE" sz="1600" b="1" dirty="0">
              <a:solidFill>
                <a:srgbClr val="FFFFFF"/>
              </a:solidFill>
            </a:endParaRPr>
          </a:p>
        </p:txBody>
      </p:sp>
      <p:pic>
        <p:nvPicPr>
          <p:cNvPr id="19" name="Bildobjekt 18" descr="1427.jpg"/>
          <p:cNvPicPr>
            <a:picLocks noChangeAspect="1"/>
          </p:cNvPicPr>
          <p:nvPr/>
        </p:nvPicPr>
        <p:blipFill>
          <a:blip r:embed="rId3"/>
          <a:srcRect l="37372" r="36642" b="19882"/>
          <a:stretch>
            <a:fillRect/>
          </a:stretch>
        </p:blipFill>
        <p:spPr>
          <a:xfrm>
            <a:off x="992188" y="1955800"/>
            <a:ext cx="1712078" cy="1694458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 b="46023"/>
          <a:stretch>
            <a:fillRect/>
          </a:stretch>
        </p:blipFill>
        <p:spPr>
          <a:xfrm>
            <a:off x="992188" y="4533900"/>
            <a:ext cx="7224712" cy="1092200"/>
          </a:xfrm>
          <a:prstGeom prst="rect">
            <a:avLst/>
          </a:prstGeom>
        </p:spPr>
      </p:pic>
      <p:sp>
        <p:nvSpPr>
          <p:cNvPr id="17" name="Platshållare för innehåll 2"/>
          <p:cNvSpPr>
            <a:spLocks noGrp="1"/>
          </p:cNvSpPr>
          <p:nvPr>
            <p:ph idx="1"/>
          </p:nvPr>
        </p:nvSpPr>
        <p:spPr>
          <a:xfrm>
            <a:off x="3048004" y="1955800"/>
            <a:ext cx="5803900" cy="146737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v-SE" b="1" dirty="0" smtClean="0"/>
              <a:t>Märka</a:t>
            </a:r>
            <a:br>
              <a:rPr lang="sv-SE" b="1" dirty="0" smtClean="0"/>
            </a:br>
            <a:r>
              <a:rPr lang="sv-SE" dirty="0" smtClean="0"/>
              <a:t>Olika märkning fungerar som databärare identifiering. Märkningarna kan också innehålla </a:t>
            </a:r>
            <a:br>
              <a:rPr lang="sv-SE" dirty="0" smtClean="0"/>
            </a:br>
            <a:r>
              <a:rPr lang="sv-SE" dirty="0" smtClean="0"/>
              <a:t>olika behov och viktig information som exempelvis utgångsdatum, innehåll m.m. 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992188" y="3797300"/>
            <a:ext cx="7707548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1"/>
          <a:stretch>
            <a:fillRect/>
          </a:stretch>
        </p:blipFill>
        <p:spPr>
          <a:xfrm>
            <a:off x="1068388" y="5642337"/>
            <a:ext cx="7224712" cy="795459"/>
          </a:xfrm>
          <a:prstGeom prst="rect">
            <a:avLst/>
          </a:prstGeom>
        </p:spPr>
      </p:pic>
      <p:sp>
        <p:nvSpPr>
          <p:cNvPr id="12" name="Platshållare för innehåll 2"/>
          <p:cNvSpPr txBox="1">
            <a:spLocks/>
          </p:cNvSpPr>
          <p:nvPr/>
        </p:nvSpPr>
        <p:spPr>
          <a:xfrm>
            <a:off x="1030288" y="4095221"/>
            <a:ext cx="5803900" cy="14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2000" b="1" dirty="0" smtClean="0">
                <a:solidFill>
                  <a:schemeClr val="accent1"/>
                </a:solidFill>
              </a:rPr>
              <a:t>Streckkoder och andra databärare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Gemensamt affärsspråk för hela världen </a:t>
            </a:r>
          </a:p>
        </p:txBody>
      </p:sp>
      <p:pic>
        <p:nvPicPr>
          <p:cNvPr id="18" name="Bildobjekt 17" descr="1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9" y="1955801"/>
            <a:ext cx="1692012" cy="1692012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3036355" y="1955801"/>
            <a:ext cx="5564829" cy="24508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b="1" dirty="0" smtClean="0"/>
              <a:t>Dela</a:t>
            </a:r>
            <a:br>
              <a:rPr lang="sv-SE" b="1" dirty="0" smtClean="0"/>
            </a:br>
            <a:r>
              <a:rPr lang="sv-SE" dirty="0" smtClean="0"/>
              <a:t>Delning förutsätter att olika system fungerar tillsammans, bland annat med hjälp av standarder. Genom datainsamling och fastställda normer skapar vi gränssnitt för elektronisk kommunikation som tillåter produktinformation att flöda fritt i hela kedjan.</a:t>
            </a:r>
            <a:endParaRPr lang="sv-SE" dirty="0"/>
          </a:p>
        </p:txBody>
      </p:sp>
      <p:cxnSp>
        <p:nvCxnSpPr>
          <p:cNvPr id="14" name="Rak 13"/>
          <p:cNvCxnSpPr/>
          <p:nvPr/>
        </p:nvCxnSpPr>
        <p:spPr>
          <a:xfrm>
            <a:off x="992188" y="4749800"/>
            <a:ext cx="7707548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upp 38"/>
          <p:cNvGrpSpPr/>
          <p:nvPr/>
        </p:nvGrpSpPr>
        <p:grpSpPr>
          <a:xfrm>
            <a:off x="365776" y="4993846"/>
            <a:ext cx="8332062" cy="859529"/>
            <a:chOff x="365776" y="3691036"/>
            <a:chExt cx="8332062" cy="859529"/>
          </a:xfrm>
        </p:grpSpPr>
        <p:grpSp>
          <p:nvGrpSpPr>
            <p:cNvPr id="40" name="Grupp 39"/>
            <p:cNvGrpSpPr/>
            <p:nvPr/>
          </p:nvGrpSpPr>
          <p:grpSpPr>
            <a:xfrm>
              <a:off x="365776" y="3747003"/>
              <a:ext cx="8332062" cy="803562"/>
              <a:chOff x="163901" y="4898878"/>
              <a:chExt cx="8332062" cy="803562"/>
            </a:xfrm>
          </p:grpSpPr>
          <p:sp>
            <p:nvSpPr>
              <p:cNvPr id="43" name="Vänster-höger 42"/>
              <p:cNvSpPr/>
              <p:nvPr/>
            </p:nvSpPr>
            <p:spPr>
              <a:xfrm>
                <a:off x="1392072" y="5459107"/>
                <a:ext cx="6127844" cy="243333"/>
              </a:xfrm>
              <a:prstGeom prst="leftRightArrow">
                <a:avLst>
                  <a:gd name="adj1" fmla="val 100000"/>
                  <a:gd name="adj2" fmla="val 66482"/>
                </a:avLst>
              </a:prstGeom>
              <a:solidFill>
                <a:schemeClr val="dk1">
                  <a:alpha val="6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/>
                  <a:t>Grunddata</a:t>
                </a:r>
                <a:endParaRPr lang="sv-SE" dirty="0"/>
              </a:p>
            </p:txBody>
          </p:sp>
          <p:pic>
            <p:nvPicPr>
              <p:cNvPr id="44" name="Bildobjekt 43" descr="158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163901" y="4898878"/>
                <a:ext cx="922759" cy="763109"/>
              </a:xfrm>
              <a:prstGeom prst="rect">
                <a:avLst/>
              </a:prstGeom>
            </p:spPr>
          </p:pic>
          <p:pic>
            <p:nvPicPr>
              <p:cNvPr id="45" name="Bildobjekt 44" descr="1453.pn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7672082" y="4898878"/>
                <a:ext cx="823881" cy="736544"/>
              </a:xfrm>
              <a:prstGeom prst="rect">
                <a:avLst/>
              </a:prstGeom>
            </p:spPr>
          </p:pic>
        </p:grpSp>
        <p:sp>
          <p:nvSpPr>
            <p:cNvPr id="41" name="Vänster-höger 40"/>
            <p:cNvSpPr/>
            <p:nvPr/>
          </p:nvSpPr>
          <p:spPr>
            <a:xfrm>
              <a:off x="1771369" y="4012073"/>
              <a:ext cx="5663820" cy="243333"/>
            </a:xfrm>
            <a:prstGeom prst="leftRightArrow">
              <a:avLst>
                <a:gd name="adj1" fmla="val 100000"/>
                <a:gd name="adj2" fmla="val 66482"/>
              </a:avLst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Transaktionsdata</a:t>
              </a:r>
              <a:endParaRPr lang="sv-SE" dirty="0"/>
            </a:p>
          </p:txBody>
        </p:sp>
        <p:sp>
          <p:nvSpPr>
            <p:cNvPr id="42" name="Vänster-höger 41"/>
            <p:cNvSpPr/>
            <p:nvPr/>
          </p:nvSpPr>
          <p:spPr>
            <a:xfrm>
              <a:off x="1979875" y="3691036"/>
              <a:ext cx="5266927" cy="243333"/>
            </a:xfrm>
            <a:prstGeom prst="leftRightArrow">
              <a:avLst>
                <a:gd name="adj1" fmla="val 100000"/>
                <a:gd name="adj2" fmla="val 66482"/>
              </a:avLst>
            </a:prstGeom>
            <a:solidFill>
              <a:schemeClr val="accent5">
                <a:alpha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Händelsedata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1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Samdistribution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0901" y="1816100"/>
            <a:ext cx="5370438" cy="408362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Stora köparorganisationer upphandlar en gemensam logistikaktör dit leverantörer skickar varor. Logistikaktören samlastar varorna för </a:t>
            </a:r>
            <a:r>
              <a:rPr lang="sv-SE" dirty="0"/>
              <a:t>att minska transporter </a:t>
            </a:r>
            <a:r>
              <a:rPr lang="sv-SE" dirty="0" smtClean="0"/>
              <a:t>och </a:t>
            </a:r>
            <a:r>
              <a:rPr lang="sv-SE" dirty="0"/>
              <a:t>på så sätt </a:t>
            </a:r>
            <a:r>
              <a:rPr lang="sv-SE" dirty="0" smtClean="0"/>
              <a:t>sänka kostnader, förbättra </a:t>
            </a:r>
            <a:r>
              <a:rPr lang="sv-SE" dirty="0"/>
              <a:t>miljön och </a:t>
            </a:r>
            <a:r>
              <a:rPr lang="sv-SE" dirty="0" smtClean="0"/>
              <a:t>säkerheten i tätbebyggelse.</a:t>
            </a:r>
          </a:p>
          <a:p>
            <a:r>
              <a:rPr lang="sv-SE" dirty="0" smtClean="0"/>
              <a:t>City-logistik</a:t>
            </a:r>
          </a:p>
          <a:p>
            <a:r>
              <a:rPr lang="sv-SE" dirty="0" smtClean="0"/>
              <a:t>Sjukhus</a:t>
            </a:r>
          </a:p>
          <a:p>
            <a:r>
              <a:rPr lang="sv-SE" dirty="0" smtClean="0"/>
              <a:t>Apotek</a:t>
            </a:r>
          </a:p>
          <a:p>
            <a:r>
              <a:rPr lang="sv-SE" dirty="0" smtClean="0"/>
              <a:t>Restauranger, storkök och dagligvarubutiker</a:t>
            </a:r>
          </a:p>
          <a:p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96" y="2845750"/>
            <a:ext cx="2509615" cy="37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Tredjepartslogistik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0900" y="1816100"/>
            <a:ext cx="4242393" cy="4083625"/>
          </a:xfrm>
        </p:spPr>
        <p:txBody>
          <a:bodyPr/>
          <a:lstStyle/>
          <a:p>
            <a:r>
              <a:rPr lang="sv-SE" sz="2400" dirty="0" smtClean="0"/>
              <a:t>Outsourcing till logistikaktör av </a:t>
            </a:r>
          </a:p>
          <a:p>
            <a:pPr lvl="1"/>
            <a:r>
              <a:rPr lang="sv-SE" sz="2000" dirty="0" smtClean="0"/>
              <a:t>Transporter</a:t>
            </a:r>
          </a:p>
          <a:p>
            <a:pPr lvl="1"/>
            <a:r>
              <a:rPr lang="sv-SE" sz="2000" dirty="0" smtClean="0"/>
              <a:t>Lagerhantering</a:t>
            </a:r>
          </a:p>
          <a:p>
            <a:pPr lvl="1"/>
            <a:r>
              <a:rPr lang="sv-SE" sz="2000" dirty="0" smtClean="0"/>
              <a:t>Övriga logistiktjänster</a:t>
            </a:r>
            <a:endParaRPr lang="sv-SE" dirty="0"/>
          </a:p>
        </p:txBody>
      </p:sp>
      <p:pic>
        <p:nvPicPr>
          <p:cNvPr id="4" name="Bildobjekt 3" descr="Övrigt  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4409" y="4112316"/>
            <a:ext cx="3851564" cy="25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Processer</a:t>
            </a:r>
            <a:endParaRPr lang="sv-SE" dirty="0"/>
          </a:p>
        </p:txBody>
      </p:sp>
      <p:pic>
        <p:nvPicPr>
          <p:cNvPr id="4" name="Picture 6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07" y="2503918"/>
            <a:ext cx="7011112" cy="33604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0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e-</a:t>
            </a:r>
            <a:r>
              <a:rPr lang="sv-SE" sz="3200" dirty="0" err="1"/>
              <a:t>com</a:t>
            </a:r>
            <a:r>
              <a:rPr lang="sv-SE" sz="3200" dirty="0"/>
              <a:t> </a:t>
            </a:r>
            <a:r>
              <a:rPr lang="sv-SE" sz="3200" dirty="0" smtClean="0"/>
              <a:t>standarder</a:t>
            </a:r>
            <a:endParaRPr lang="sv-SE" sz="3200" dirty="0"/>
          </a:p>
        </p:txBody>
      </p:sp>
      <p:sp>
        <p:nvSpPr>
          <p:cNvPr id="4" name="Platshållare för innehåll 4"/>
          <p:cNvSpPr txBox="1">
            <a:spLocks/>
          </p:cNvSpPr>
          <p:nvPr/>
        </p:nvSpPr>
        <p:spPr>
          <a:xfrm>
            <a:off x="1003301" y="1814676"/>
            <a:ext cx="7918508" cy="408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indent="-234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2400" dirty="0" smtClean="0"/>
              <a:t>1998 </a:t>
            </a:r>
            <a:r>
              <a:rPr lang="sv-SE" sz="2400" dirty="0"/>
              <a:t>ESAP </a:t>
            </a:r>
            <a:r>
              <a:rPr lang="sv-SE" sz="2400" dirty="0" smtClean="0"/>
              <a:t>25 </a:t>
            </a:r>
          </a:p>
          <a:p>
            <a:pPr fontAlgn="auto">
              <a:spcAft>
                <a:spcPts val="0"/>
              </a:spcAft>
            </a:pPr>
            <a:r>
              <a:rPr lang="sv-SE" sz="2400" dirty="0"/>
              <a:t>2014 LIM </a:t>
            </a:r>
            <a:r>
              <a:rPr lang="sv-SE" sz="2400" dirty="0" err="1"/>
              <a:t>Warehouse</a:t>
            </a:r>
            <a:r>
              <a:rPr lang="sv-SE" sz="2400" dirty="0"/>
              <a:t> </a:t>
            </a:r>
            <a:r>
              <a:rPr lang="sv-SE" sz="2400" dirty="0" smtClean="0"/>
              <a:t>Management</a:t>
            </a:r>
            <a:endParaRPr lang="sv-SE" sz="2400" dirty="0"/>
          </a:p>
          <a:p>
            <a:pPr lvl="1" fontAlgn="auto">
              <a:spcAft>
                <a:spcPts val="0"/>
              </a:spcAft>
            </a:pPr>
            <a:r>
              <a:rPr lang="sv-SE" sz="2200" dirty="0" smtClean="0"/>
              <a:t> Artikelinformation för tredjepartslogistiker</a:t>
            </a:r>
          </a:p>
          <a:p>
            <a:pPr lvl="1" fontAlgn="auto">
              <a:spcAft>
                <a:spcPts val="0"/>
              </a:spcAft>
            </a:pPr>
            <a:r>
              <a:rPr lang="sv-SE" sz="2200" dirty="0" smtClean="0"/>
              <a:t>Inventeringsrapporter </a:t>
            </a:r>
            <a:br>
              <a:rPr lang="sv-SE" sz="2200" dirty="0" smtClean="0"/>
            </a:br>
            <a:r>
              <a:rPr lang="sv-SE" sz="2200" dirty="0" smtClean="0"/>
              <a:t>till varuägare</a:t>
            </a:r>
          </a:p>
          <a:p>
            <a:pPr lvl="1" fontAlgn="auto">
              <a:spcAft>
                <a:spcPts val="0"/>
              </a:spcAft>
            </a:pPr>
            <a:r>
              <a:rPr lang="sv-SE" sz="2200" dirty="0" smtClean="0"/>
              <a:t>Informationsutbyte </a:t>
            </a:r>
            <a:br>
              <a:rPr lang="sv-SE" sz="2200" dirty="0" smtClean="0"/>
            </a:br>
            <a:r>
              <a:rPr lang="sv-SE" sz="2200" dirty="0" smtClean="0"/>
              <a:t>kring in- och utleveranser</a:t>
            </a:r>
          </a:p>
          <a:p>
            <a:pPr lvl="1" fontAlgn="auto">
              <a:spcAft>
                <a:spcPts val="0"/>
              </a:spcAft>
            </a:pPr>
            <a:endParaRPr lang="sv-SE" sz="22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sv-SE" sz="2400" dirty="0" smtClean="0"/>
              <a:t>Baseras på GS1s identiteter</a:t>
            </a:r>
            <a:br>
              <a:rPr lang="sv-SE" sz="2400" dirty="0" smtClean="0"/>
            </a:br>
            <a:r>
              <a:rPr lang="sv-SE" sz="2400" dirty="0" smtClean="0"/>
              <a:t>och palletiketter</a:t>
            </a:r>
          </a:p>
          <a:p>
            <a:pPr fontAlgn="auto">
              <a:spcAft>
                <a:spcPts val="0"/>
              </a:spcAft>
            </a:pPr>
            <a:endParaRPr lang="sv-SE" sz="2400" dirty="0" smtClean="0"/>
          </a:p>
          <a:p>
            <a:pPr fontAlgn="auto">
              <a:spcAft>
                <a:spcPts val="0"/>
              </a:spcAft>
            </a:pP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82" y="4198121"/>
            <a:ext cx="3418317" cy="2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1_PPT-mall_sept-13">
  <a:themeElements>
    <a:clrScheme name="GS1 - PPT">
      <a:dk1>
        <a:srgbClr val="002C6C"/>
      </a:dk1>
      <a:lt1>
        <a:sysClr val="window" lastClr="FFFFFF"/>
      </a:lt1>
      <a:dk2>
        <a:srgbClr val="000000"/>
      </a:dk2>
      <a:lt2>
        <a:srgbClr val="E3E3EE"/>
      </a:lt2>
      <a:accent1>
        <a:srgbClr val="F26334"/>
      </a:accent1>
      <a:accent2>
        <a:srgbClr val="807F83"/>
      </a:accent2>
      <a:accent3>
        <a:srgbClr val="D1D3D4"/>
      </a:accent3>
      <a:accent4>
        <a:srgbClr val="007381"/>
      </a:accent4>
      <a:accent5>
        <a:srgbClr val="00A4A7"/>
      </a:accent5>
      <a:accent6>
        <a:srgbClr val="840265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AF68E00351D46AB91F5831CB99F81" ma:contentTypeVersion="1" ma:contentTypeDescription="Create a new document." ma:contentTypeScope="" ma:versionID="6acbfe4938f33f6388bf53825ee80542">
  <xsd:schema xmlns:xsd="http://www.w3.org/2001/XMLSchema" xmlns:p="http://schemas.microsoft.com/office/2006/metadata/properties" xmlns:ns2="6ea76ce8-7065-44b1-ae23-daf982c4b393" targetNamespace="http://schemas.microsoft.com/office/2006/metadata/properties" ma:root="true" ma:fieldsID="734bd2ac03865d8f74ae2efa03a45b48" ns2:_="">
    <xsd:import namespace="6ea76ce8-7065-44b1-ae23-daf982c4b393"/>
    <xsd:element name="properties">
      <xsd:complexType>
        <xsd:sequence>
          <xsd:element name="documentManagement">
            <xsd:complexType>
              <xsd:all>
                <xsd:element ref="ns2:ACmeeting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ea76ce8-7065-44b1-ae23-daf982c4b393" elementFormDefault="qualified">
    <xsd:import namespace="http://schemas.microsoft.com/office/2006/documentManagement/types"/>
    <xsd:element name="ACmeeting" ma:index="8" ma:displayName="Docs Type" ma:default="1. Pre-Reads" ma:format="Dropdown" ma:internalName="ACmeeting">
      <xsd:simpleType>
        <xsd:restriction base="dms:Choice">
          <xsd:enumeration value="1. Pre-Reads"/>
          <xsd:enumeration value="2. Meeting Minutes and Actions"/>
          <xsd:enumeration value="3. Post-Meeting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Cmeeting xmlns="6ea76ce8-7065-44b1-ae23-daf982c4b393">1. Pre-Reads</ACmeeting>
  </documentManagement>
</p:properties>
</file>

<file path=customXml/itemProps1.xml><?xml version="1.0" encoding="utf-8"?>
<ds:datastoreItem xmlns:ds="http://schemas.openxmlformats.org/officeDocument/2006/customXml" ds:itemID="{AF859E4A-79DF-4364-AC4D-7BED2F813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a76ce8-7065-44b1-ae23-daf982c4b39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119FFC2-2F68-4F57-A0F8-59142A520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96A7D-2278-4A4E-944C-49970894DEE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6ea76ce8-7065-44b1-ae23-daf982c4b39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207</Words>
  <Application>Microsoft Office PowerPoint</Application>
  <PresentationFormat>Bildspel på skärmen (4:3)</PresentationFormat>
  <Paragraphs>86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ＭＳ Ｐゴシック</vt:lpstr>
      <vt:lpstr>Arial</vt:lpstr>
      <vt:lpstr>GS1_PPT-mall_sept-13</vt:lpstr>
      <vt:lpstr>Effektiv tredjepartslogistik i praktiken – koll på ditt lager hos någon annan </vt:lpstr>
      <vt:lpstr>GS1s standarder</vt:lpstr>
      <vt:lpstr>Gemensamt affärsspråk för hela världen </vt:lpstr>
      <vt:lpstr>Gemensamt affärsspråk för hela världen </vt:lpstr>
      <vt:lpstr>Gemensamt affärsspråk för hela världen </vt:lpstr>
      <vt:lpstr>Samdistribution</vt:lpstr>
      <vt:lpstr>Tredjepartslogistik</vt:lpstr>
      <vt:lpstr>Processer</vt:lpstr>
      <vt:lpstr>e-com standarder</vt:lpstr>
      <vt:lpstr>LIM Warehouse Management</vt:lpstr>
      <vt:lpstr>PowerPoint-presentation</vt:lpstr>
    </vt:vector>
  </TitlesOfParts>
  <Company>GS1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GS1 Strategy</dc:title>
  <dc:creator>christine.cecil</dc:creator>
  <cp:lastModifiedBy>Anna Amgren</cp:lastModifiedBy>
  <cp:revision>79</cp:revision>
  <dcterms:created xsi:type="dcterms:W3CDTF">2011-08-02T09:34:59Z</dcterms:created>
  <dcterms:modified xsi:type="dcterms:W3CDTF">2014-12-02T15:06:55Z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0x010100AB1AF68E00351D46AB91F5831CB99F81</vt:lpwstr>
  </property>
</Properties>
</file>