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9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2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3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4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5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6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7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8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9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30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31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2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3242" r:id="rId1"/>
    <p:sldMasterId id="2147495004" r:id="rId2"/>
    <p:sldMasterId id="2147495029" r:id="rId3"/>
    <p:sldMasterId id="2147495100" r:id="rId4"/>
    <p:sldMasterId id="2147495109" r:id="rId5"/>
    <p:sldMasterId id="2147495130" r:id="rId6"/>
    <p:sldMasterId id="2147495139" r:id="rId7"/>
    <p:sldMasterId id="2147495184" r:id="rId8"/>
    <p:sldMasterId id="2147495328" r:id="rId9"/>
    <p:sldMasterId id="2147495337" r:id="rId10"/>
    <p:sldMasterId id="2147495353" r:id="rId11"/>
    <p:sldMasterId id="2147495362" r:id="rId12"/>
    <p:sldMasterId id="2147495384" r:id="rId13"/>
    <p:sldMasterId id="2147495435" r:id="rId14"/>
    <p:sldMasterId id="2147495609" r:id="rId15"/>
    <p:sldMasterId id="2147495684" r:id="rId16"/>
    <p:sldMasterId id="2147495693" r:id="rId17"/>
    <p:sldMasterId id="2147495706" r:id="rId18"/>
    <p:sldMasterId id="2147495715" r:id="rId19"/>
    <p:sldMasterId id="2147495724" r:id="rId20"/>
    <p:sldMasterId id="2147495739" r:id="rId21"/>
    <p:sldMasterId id="2147495748" r:id="rId22"/>
    <p:sldMasterId id="2147495757" r:id="rId23"/>
    <p:sldMasterId id="2147495761" r:id="rId24"/>
    <p:sldMasterId id="2147495765" r:id="rId25"/>
    <p:sldMasterId id="2147495769" r:id="rId26"/>
    <p:sldMasterId id="2147495773" r:id="rId27"/>
    <p:sldMasterId id="2147495830" r:id="rId28"/>
    <p:sldMasterId id="2147495851" r:id="rId29"/>
    <p:sldMasterId id="2147495863" r:id="rId30"/>
    <p:sldMasterId id="2147495875" r:id="rId31"/>
    <p:sldMasterId id="2147495893" r:id="rId32"/>
    <p:sldMasterId id="2147495905" r:id="rId33"/>
  </p:sldMasterIdLst>
  <p:notesMasterIdLst>
    <p:notesMasterId r:id="rId92"/>
  </p:notesMasterIdLst>
  <p:handoutMasterIdLst>
    <p:handoutMasterId r:id="rId93"/>
  </p:handoutMasterIdLst>
  <p:sldIdLst>
    <p:sldId id="2167" r:id="rId34"/>
    <p:sldId id="2168" r:id="rId35"/>
    <p:sldId id="2169" r:id="rId36"/>
    <p:sldId id="2170" r:id="rId37"/>
    <p:sldId id="2171" r:id="rId38"/>
    <p:sldId id="2172" r:id="rId39"/>
    <p:sldId id="2173" r:id="rId40"/>
    <p:sldId id="2174" r:id="rId41"/>
    <p:sldId id="2175" r:id="rId42"/>
    <p:sldId id="2176" r:id="rId43"/>
    <p:sldId id="2177" r:id="rId44"/>
    <p:sldId id="2178" r:id="rId45"/>
    <p:sldId id="2179" r:id="rId46"/>
    <p:sldId id="2180" r:id="rId47"/>
    <p:sldId id="2181" r:id="rId48"/>
    <p:sldId id="2182" r:id="rId49"/>
    <p:sldId id="2192" r:id="rId50"/>
    <p:sldId id="2184" r:id="rId51"/>
    <p:sldId id="2165" r:id="rId52"/>
    <p:sldId id="2006" r:id="rId53"/>
    <p:sldId id="2007" r:id="rId54"/>
    <p:sldId id="2155" r:id="rId55"/>
    <p:sldId id="2008" r:id="rId56"/>
    <p:sldId id="2009" r:id="rId57"/>
    <p:sldId id="2019" r:id="rId58"/>
    <p:sldId id="2061" r:id="rId59"/>
    <p:sldId id="2020" r:id="rId60"/>
    <p:sldId id="2022" r:id="rId61"/>
    <p:sldId id="2023" r:id="rId62"/>
    <p:sldId id="2198" r:id="rId63"/>
    <p:sldId id="2102" r:id="rId64"/>
    <p:sldId id="2063" r:id="rId65"/>
    <p:sldId id="2064" r:id="rId66"/>
    <p:sldId id="2065" r:id="rId67"/>
    <p:sldId id="2066" r:id="rId68"/>
    <p:sldId id="2159" r:id="rId69"/>
    <p:sldId id="2160" r:id="rId70"/>
    <p:sldId id="2161" r:id="rId71"/>
    <p:sldId id="2068" r:id="rId72"/>
    <p:sldId id="2162" r:id="rId73"/>
    <p:sldId id="2163" r:id="rId74"/>
    <p:sldId id="2158" r:id="rId75"/>
    <p:sldId id="2157" r:id="rId76"/>
    <p:sldId id="2133" r:id="rId77"/>
    <p:sldId id="2134" r:id="rId78"/>
    <p:sldId id="2135" r:id="rId79"/>
    <p:sldId id="2136" r:id="rId80"/>
    <p:sldId id="2137" r:id="rId81"/>
    <p:sldId id="2195" r:id="rId82"/>
    <p:sldId id="2139" r:id="rId83"/>
    <p:sldId id="2140" r:id="rId84"/>
    <p:sldId id="2141" r:id="rId85"/>
    <p:sldId id="2142" r:id="rId86"/>
    <p:sldId id="2166" r:id="rId87"/>
    <p:sldId id="2197" r:id="rId88"/>
    <p:sldId id="2086" r:id="rId89"/>
    <p:sldId id="2193" r:id="rId90"/>
    <p:sldId id="2194" r:id="rId91"/>
  </p:sldIdLst>
  <p:sldSz cx="9906000" cy="6858000" type="A4"/>
  <p:notesSz cx="6797675" cy="992505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8" autoAdjust="0"/>
    <p:restoredTop sz="94660"/>
  </p:normalViewPr>
  <p:slideViewPr>
    <p:cSldViewPr>
      <p:cViewPr varScale="1">
        <p:scale>
          <a:sx n="108" d="100"/>
          <a:sy n="108" d="100"/>
        </p:scale>
        <p:origin x="78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84" y="276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7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76" Type="http://schemas.openxmlformats.org/officeDocument/2006/relationships/slide" Target="slides/slide43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slide" Target="slides/slide33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87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90" Type="http://schemas.openxmlformats.org/officeDocument/2006/relationships/slide" Target="slides/slide57.xml"/><Relationship Id="rId95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9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slide" Target="slides/slide5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10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657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657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8C3DB818-E5E3-0148-BAE7-CC949F8AC4F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404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4538"/>
            <a:ext cx="537210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57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657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2" tIns="45912" rIns="91822" bIns="45912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8E5869D7-C34E-1D4D-AF56-B5A237EB285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6639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5E7FCC-592C-EE45-9832-07D75AB32CCE}" type="slidenum">
              <a:rPr lang="sv-SE" sz="1200" b="0">
                <a:solidFill>
                  <a:srgbClr val="000000"/>
                </a:solidFill>
              </a:rPr>
              <a:pPr eaLnBrk="1" hangingPunct="1"/>
              <a:t>1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71538"/>
            <a:ext cx="5014912" cy="3471862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60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E18CB4-DE2E-C044-AD21-74F996791F55}" type="slidenum">
              <a:rPr lang="sv-SE" sz="1200" b="0">
                <a:solidFill>
                  <a:srgbClr val="000000"/>
                </a:solidFill>
              </a:rPr>
              <a:pPr eaLnBrk="1" hangingPunct="1"/>
              <a:t>26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1206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Konsumtion, innovation,</a:t>
            </a:r>
            <a:r>
              <a:rPr lang="sv-SE" baseline="0" dirty="0" smtClean="0"/>
              <a:t> moden gör den gamla modellen med offentlig sektor urmodig. Det offentliga kan bli upphandlare, men även där krävs högt tempo. </a:t>
            </a:r>
          </a:p>
          <a:p>
            <a:pPr eaLnBrk="1" hangingPunct="1"/>
            <a:r>
              <a:rPr lang="sv-SE" baseline="0" dirty="0" smtClean="0"/>
              <a:t>Innovativ upphandling från offentlig sektor står sig rätt slätt på den globala marknaden.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AF6234-68B9-2B40-9C6C-63B14F435971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05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CC999B-64B7-C640-B47F-5BC6E0AC2209}" type="slidenum">
              <a:rPr lang="sv-SE" sz="1200" b="0">
                <a:solidFill>
                  <a:srgbClr val="000000"/>
                </a:solidFill>
              </a:rPr>
              <a:pPr eaLnBrk="1" hangingPunct="1"/>
              <a:t>28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71538"/>
            <a:ext cx="5014912" cy="3471862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3483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Vi har IKEA och HM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AF6234-68B9-2B40-9C6C-63B14F435971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44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ED177D-3F66-8A49-9C02-91A25D7A334C}" type="slidenum">
              <a:rPr lang="sv-SE" sz="1200" b="0">
                <a:solidFill>
                  <a:srgbClr val="000000"/>
                </a:solidFill>
              </a:rPr>
              <a:pPr eaLnBrk="1" hangingPunct="1"/>
              <a:t>30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69950"/>
            <a:ext cx="5014912" cy="3471863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9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390CB9-9C13-814E-80A3-C5DB5ADB8F64}" type="slidenum">
              <a:rPr lang="sv-SE" sz="1200" b="0">
                <a:solidFill>
                  <a:srgbClr val="000000"/>
                </a:solidFill>
              </a:rPr>
              <a:pPr eaLnBrk="1" hangingPunct="1"/>
              <a:t>31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sv-SE" dirty="0" smtClean="0"/>
              <a:t>Konsumenter</a:t>
            </a:r>
            <a:r>
              <a:rPr lang="sv-SE" baseline="0" dirty="0" smtClean="0"/>
              <a:t> i alla länder förena er! När får vi det första konsumentpartiet? I stället är det arbetarparti, arbetslinjeparti och </a:t>
            </a:r>
            <a:r>
              <a:rPr lang="sv-SE" baseline="0" dirty="0" err="1" smtClean="0"/>
              <a:t>antikonsumtionsparti</a:t>
            </a:r>
            <a:r>
              <a:rPr lang="sv-SE" baseline="0" dirty="0" smtClean="0"/>
              <a:t> som dominerar politiken.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321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E18CB4-DE2E-C044-AD21-74F996791F55}" type="slidenum">
              <a:rPr lang="sv-SE" sz="1200" b="0">
                <a:solidFill>
                  <a:srgbClr val="000000"/>
                </a:solidFill>
              </a:rPr>
              <a:pPr eaLnBrk="1" hangingPunct="1"/>
              <a:t>32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3641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331B58-CF66-1E41-BA5F-7D186DE04A03}" type="slidenum">
              <a:rPr lang="sv-SE" b="0">
                <a:solidFill>
                  <a:srgbClr val="000000"/>
                </a:solidFill>
              </a:rPr>
              <a:pPr eaLnBrk="1" hangingPunct="1"/>
              <a:t>34</a:t>
            </a:fld>
            <a:endParaRPr lang="sv-SE" b="0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69950"/>
            <a:ext cx="5014912" cy="347186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8140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7241D6-F03D-B549-AF77-6CD3B28B3AAF}" type="slidenum">
              <a:rPr lang="sv-SE" sz="1200" b="0">
                <a:solidFill>
                  <a:srgbClr val="000000"/>
                </a:solidFill>
              </a:rPr>
              <a:pPr eaLnBrk="1" hangingPunct="1"/>
              <a:t>35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69950"/>
            <a:ext cx="5014912" cy="3471863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6312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5F1B22-0BE4-1B42-B71E-89414FD57D99}" type="slidenum">
              <a:rPr lang="sv-SE" sz="1200" b="0">
                <a:solidFill>
                  <a:srgbClr val="000000"/>
                </a:solidFill>
              </a:rPr>
              <a:pPr eaLnBrk="1" hangingPunct="1"/>
              <a:t>36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123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CC999B-64B7-C640-B47F-5BC6E0AC2209}" type="slidenum">
              <a:rPr lang="sv-SE" sz="1200" b="0">
                <a:solidFill>
                  <a:srgbClr val="000000"/>
                </a:solidFill>
              </a:rPr>
              <a:pPr eaLnBrk="1" hangingPunct="1"/>
              <a:t>2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71538"/>
            <a:ext cx="5014912" cy="3471862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sv-SE" dirty="0" smtClean="0"/>
              <a:t>Uppbyggnaden av välfärdsstaten och anpassning till oljan. Stora fabriker, kollektivtrafik, samla många människor på samma plats och tid.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8005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84851A-9953-6943-9B66-FF413C2C7255}" type="slidenum">
              <a:rPr lang="sv-SE" sz="1200" b="0">
                <a:solidFill>
                  <a:srgbClr val="000000"/>
                </a:solidFill>
              </a:rPr>
              <a:pPr eaLnBrk="1" hangingPunct="1"/>
              <a:t>37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6880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14438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44387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F72813-6CD4-1C42-AB6A-B9CAEEA5A4E4}" type="slidenum">
              <a:rPr lang="sv-SE" sz="1200" b="0">
                <a:solidFill>
                  <a:srgbClr val="000000"/>
                </a:solidFill>
              </a:rPr>
              <a:pPr eaLnBrk="1" hangingPunct="1"/>
              <a:t>38</a:t>
            </a:fld>
            <a:endParaRPr lang="sv-SE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06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E6C1A0-92F8-1249-917A-4824DFEF5446}" type="slidenum">
              <a:rPr lang="sv-SE" sz="1200" b="0">
                <a:solidFill>
                  <a:srgbClr val="000000"/>
                </a:solidFill>
              </a:rPr>
              <a:pPr eaLnBrk="1" hangingPunct="1"/>
              <a:t>39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4480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588BF4-A884-7644-B0D1-AF0FA5BABE0A}" type="slidenum">
              <a:rPr lang="sv-SE" sz="1200" b="0">
                <a:solidFill>
                  <a:srgbClr val="000000"/>
                </a:solidFill>
              </a:rPr>
              <a:pPr eaLnBrk="1" hangingPunct="1"/>
              <a:t>40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71538"/>
            <a:ext cx="5014913" cy="3471862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3142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150530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50531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43566D-B5F7-C94F-AF7D-639A55B941EC}" type="slidenum">
              <a:rPr lang="sv-SE" sz="1200" b="0">
                <a:solidFill>
                  <a:srgbClr val="000000"/>
                </a:solidFill>
              </a:rPr>
              <a:pPr eaLnBrk="1" hangingPunct="1"/>
              <a:t>41</a:t>
            </a:fld>
            <a:endParaRPr lang="sv-SE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9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C1FD2F-A7C7-4146-BD29-C416D18BF6C3}" type="slidenum">
              <a:rPr lang="sv-SE" sz="1200" b="0">
                <a:solidFill>
                  <a:srgbClr val="000000"/>
                </a:solidFill>
              </a:rPr>
              <a:pPr eaLnBrk="1" hangingPunct="1"/>
              <a:t>42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71538"/>
            <a:ext cx="5010150" cy="3470275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704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7183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390CB9-9C13-814E-80A3-C5DB5ADB8F64}" type="slidenum">
              <a:rPr lang="sv-SE" sz="1200" b="0">
                <a:solidFill>
                  <a:srgbClr val="000000"/>
                </a:solidFill>
              </a:rPr>
              <a:pPr eaLnBrk="1" hangingPunct="1"/>
              <a:t>43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0397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1F8BE7-5EDF-7341-A5A2-29FE9D833D93}" type="slidenum">
              <a:rPr lang="sv-SE" sz="1200" b="0">
                <a:solidFill>
                  <a:srgbClr val="000000"/>
                </a:solidFill>
              </a:rPr>
              <a:pPr eaLnBrk="1" hangingPunct="1"/>
              <a:t>44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9378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20582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5827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2DE974-B1DF-D242-B646-CECA356B8FCF}" type="slidenum">
              <a:rPr lang="sv-SE" sz="1200" b="0">
                <a:solidFill>
                  <a:prstClr val="black"/>
                </a:solidFill>
              </a:rPr>
              <a:pPr eaLnBrk="1" hangingPunct="1"/>
              <a:t>45</a:t>
            </a:fld>
            <a:endParaRPr lang="sv-SE" sz="12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3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207874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7875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04F131-42C9-384F-8798-EB08A39BA657}" type="slidenum">
              <a:rPr lang="sv-SE" sz="1200" b="0">
                <a:solidFill>
                  <a:prstClr val="black"/>
                </a:solidFill>
              </a:rPr>
              <a:pPr eaLnBrk="1" hangingPunct="1"/>
              <a:t>48</a:t>
            </a:fld>
            <a:endParaRPr lang="sv-SE" sz="12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1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1CFB9B-DD4D-F04C-B7AD-8809AE72C43B}" type="slidenum">
              <a:rPr lang="sv-SE" sz="1200" b="0">
                <a:solidFill>
                  <a:srgbClr val="000000"/>
                </a:solidFill>
              </a:rPr>
              <a:pPr eaLnBrk="1" hangingPunct="1"/>
              <a:t>6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550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CC999B-64B7-C640-B47F-5BC6E0AC2209}" type="slidenum">
              <a:rPr lang="sv-SE" sz="1200" b="0">
                <a:solidFill>
                  <a:srgbClr val="000000"/>
                </a:solidFill>
              </a:rPr>
              <a:pPr eaLnBrk="1" hangingPunct="1"/>
              <a:t>49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71538"/>
            <a:ext cx="5014912" cy="3471862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9328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1F8BE7-5EDF-7341-A5A2-29FE9D833D93}" type="slidenum">
              <a:rPr lang="sv-SE" sz="1200" b="0">
                <a:solidFill>
                  <a:srgbClr val="000000"/>
                </a:solidFill>
              </a:rPr>
              <a:pPr eaLnBrk="1" hangingPunct="1"/>
              <a:t>50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8878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ED177D-3F66-8A49-9C02-91A25D7A334C}" type="slidenum">
              <a:rPr lang="sv-SE" sz="1200" b="0">
                <a:solidFill>
                  <a:srgbClr val="000000"/>
                </a:solidFill>
              </a:rPr>
              <a:pPr eaLnBrk="1" hangingPunct="1"/>
              <a:t>51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69950"/>
            <a:ext cx="5014912" cy="3471863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4361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ED177D-3F66-8A49-9C02-91A25D7A334C}" type="slidenum">
              <a:rPr lang="sv-SE" sz="1200" b="0">
                <a:solidFill>
                  <a:srgbClr val="000000"/>
                </a:solidFill>
              </a:rPr>
              <a:pPr eaLnBrk="1" hangingPunct="1"/>
              <a:t>52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69950"/>
            <a:ext cx="5014912" cy="3471863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355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ED177D-3F66-8A49-9C02-91A25D7A334C}" type="slidenum">
              <a:rPr lang="sv-SE" sz="1200" b="0">
                <a:solidFill>
                  <a:srgbClr val="000000"/>
                </a:solidFill>
              </a:rPr>
              <a:pPr eaLnBrk="1" hangingPunct="1"/>
              <a:t>53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69950"/>
            <a:ext cx="5014912" cy="3471863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sv-SE" dirty="0" smtClean="0"/>
              <a:t>Tre</a:t>
            </a:r>
            <a:r>
              <a:rPr lang="sv-SE" baseline="0" dirty="0" smtClean="0"/>
              <a:t> framtidsbilder: (1) företagsmonopol, övervakning, kriminalitet; (2) allt nästan gratis, alla delar allt, alla är med; (3) hektisk förändring, innovationer, osäkerhet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5371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ED177D-3F66-8A49-9C02-91A25D7A334C}" type="slidenum">
              <a:rPr lang="sv-SE" sz="1200" b="0">
                <a:solidFill>
                  <a:srgbClr val="000000"/>
                </a:solidFill>
              </a:rPr>
              <a:pPr eaLnBrk="1" hangingPunct="1"/>
              <a:t>54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69950"/>
            <a:ext cx="5014912" cy="3471863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sv-SE" dirty="0" smtClean="0"/>
              <a:t>Tre</a:t>
            </a:r>
            <a:r>
              <a:rPr lang="sv-SE" baseline="0" dirty="0" smtClean="0"/>
              <a:t> framtidsbilder: (1) företagsmonopol, övervakning, kriminalitet; (2) allt nästan gratis, alla delar allt, alla är med; (3) hektisk förändring, innovationer, osäkerhet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83856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CFAA96-BE22-0C4A-A30A-E5178BCEC0FC}" type="slidenum">
              <a:rPr lang="sv-SE" sz="1200" b="0">
                <a:solidFill>
                  <a:srgbClr val="000000"/>
                </a:solidFill>
              </a:rPr>
              <a:pPr eaLnBrk="1" hangingPunct="1"/>
              <a:t>55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69950"/>
            <a:ext cx="5014912" cy="3471863"/>
          </a:xfrm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9074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8FFA65-52B5-0F45-A850-5B904A6D666A}" type="slidenum">
              <a:rPr lang="sv-SE" sz="1200" b="0">
                <a:solidFill>
                  <a:srgbClr val="000000"/>
                </a:solidFill>
              </a:rPr>
              <a:pPr eaLnBrk="1" hangingPunct="1"/>
              <a:t>56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71538"/>
            <a:ext cx="5014912" cy="3471862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150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24473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  <p:sp>
        <p:nvSpPr>
          <p:cNvPr id="244739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212AB3-EA23-7848-A737-C1A1D4B53363}" type="slidenum">
              <a:rPr lang="sv-SE" sz="1200" b="0">
                <a:solidFill>
                  <a:srgbClr val="000000"/>
                </a:solidFill>
                <a:latin typeface="Calibri" charset="0"/>
              </a:rPr>
              <a:pPr eaLnBrk="1" hangingPunct="1"/>
              <a:t>57</a:t>
            </a:fld>
            <a:endParaRPr lang="sv-SE" sz="1200" b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905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2C8976-5681-9846-9FF9-A87EB4EC8102}" type="slidenum">
              <a:rPr lang="sv-SE" sz="1200" b="0">
                <a:solidFill>
                  <a:srgbClr val="000000"/>
                </a:solidFill>
              </a:rPr>
              <a:pPr eaLnBrk="1" hangingPunct="1"/>
              <a:t>58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050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CC999B-64B7-C640-B47F-5BC6E0AC2209}" type="slidenum">
              <a:rPr lang="sv-SE" sz="1200" b="0">
                <a:solidFill>
                  <a:srgbClr val="000000"/>
                </a:solidFill>
              </a:rPr>
              <a:pPr eaLnBrk="1" hangingPunct="1"/>
              <a:t>7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71538"/>
            <a:ext cx="5014912" cy="3471862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722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E5B474-386F-554B-988C-FFFA57B8EC8C}" type="slidenum">
              <a:rPr lang="sv-SE" sz="1200" b="0">
                <a:solidFill>
                  <a:srgbClr val="000000"/>
                </a:solidFill>
              </a:rPr>
              <a:pPr eaLnBrk="1" hangingPunct="1"/>
              <a:t>8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49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E18CB4-DE2E-C044-AD21-74F996791F55}" type="slidenum">
              <a:rPr lang="sv-SE" sz="1200" b="0">
                <a:solidFill>
                  <a:srgbClr val="000000"/>
                </a:solidFill>
              </a:rPr>
              <a:pPr eaLnBrk="1" hangingPunct="1"/>
              <a:t>9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46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Boston Dynamics, </a:t>
            </a:r>
            <a:r>
              <a:rPr lang="sv-SE" dirty="0" err="1" smtClean="0"/>
              <a:t>Schaft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869D7-C34E-1D4D-AF56-B5A237EB285C}" type="slidenum">
              <a:rPr lang="sv-SE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3D0C9A-3100-0940-BDD7-D420F2911720}" type="slidenum">
              <a:rPr lang="sv-SE" sz="1200" b="0">
                <a:solidFill>
                  <a:srgbClr val="000000"/>
                </a:solidFill>
              </a:rPr>
              <a:pPr eaLnBrk="1" hangingPunct="1"/>
              <a:t>14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871538"/>
            <a:ext cx="5014912" cy="3471862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9110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8252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390CB9-9C13-814E-80A3-C5DB5ADB8F64}" type="slidenum">
              <a:rPr lang="sv-SE" sz="1200" b="0">
                <a:solidFill>
                  <a:srgbClr val="000000"/>
                </a:solidFill>
              </a:rPr>
              <a:pPr eaLnBrk="1" hangingPunct="1"/>
              <a:t>24</a:t>
            </a:fld>
            <a:endParaRPr lang="sv-SE" sz="1200" b="0">
              <a:solidFill>
                <a:srgbClr val="000000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869950"/>
            <a:ext cx="5014913" cy="3471863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sv-SE" dirty="0" smtClean="0"/>
              <a:t>Är vi världens mest moderna land? Val över Internet.</a:t>
            </a:r>
          </a:p>
          <a:p>
            <a:pPr eaLnBrk="1" hangingPunct="1"/>
            <a:r>
              <a:rPr lang="sv-SE" dirty="0" err="1" smtClean="0"/>
              <a:t>Goodbye</a:t>
            </a:r>
            <a:r>
              <a:rPr lang="sv-SE" dirty="0" smtClean="0"/>
              <a:t>, </a:t>
            </a:r>
            <a:r>
              <a:rPr lang="sv-SE" dirty="0" err="1" smtClean="0"/>
              <a:t>Organization</a:t>
            </a:r>
            <a:r>
              <a:rPr lang="sv-SE" baseline="0" dirty="0" smtClean="0"/>
              <a:t> Man. Gamla institutioner fungerar inte längre och vi behöver bygga nya, men orkar, vågar inte.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0436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858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72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616301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1159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88492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26601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899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1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105696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25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75321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43934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2477720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772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428261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0432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005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818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7839401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2522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000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87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345480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911267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5678316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3780637"/>
      </p:ext>
    </p:extLst>
  </p:cSld>
  <p:clrMapOvr>
    <a:masterClrMapping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1772958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8114260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3195843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43108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4424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532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19321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7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759280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007"/>
            <a:ext cx="8420100" cy="136207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94785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5585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7"/>
            <a:ext cx="437687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6" y="1535117"/>
            <a:ext cx="437859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9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30077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9663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4223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9" y="273212"/>
            <a:ext cx="3259006" cy="11620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157"/>
            <a:ext cx="5537729" cy="585311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910815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93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5157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6650"/>
            <a:ext cx="11620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100611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67645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84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256970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01949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38183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8907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0712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45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424552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188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9122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09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8062608"/>
      </p:ext>
    </p:extLst>
  </p:cSld>
  <p:clrMapOvr>
    <a:masterClrMapping/>
  </p:clrMapOvr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766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655229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415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70163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59466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97949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5984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81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002035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71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57680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23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341596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818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919834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38691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90335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84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8716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5792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433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357095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0956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4927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3873271"/>
      </p:ext>
    </p:extLst>
  </p:cSld>
  <p:clrMapOvr>
    <a:masterClrMapping/>
  </p:clrMapOvr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743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56052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61409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28270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37601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4356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58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66012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433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29241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7195263"/>
      </p:ext>
    </p:extLst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240283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3805621"/>
      </p:ext>
    </p:extLst>
  </p:cSld>
  <p:clrMapOvr>
    <a:masterClrMapping/>
  </p:clrMapOvr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084425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1475245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8170329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4926552"/>
      </p:ext>
    </p:extLst>
  </p:cSld>
  <p:clrMapOvr>
    <a:masterClrMapping/>
  </p:clrMapOvr>
  <p:hf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6357037"/>
      </p:ext>
    </p:extLst>
  </p:cSld>
  <p:clrMapOvr>
    <a:masterClrMapping/>
  </p:clrMapOvr>
  <p:hf sldNum="0"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348138"/>
      </p:ext>
    </p:extLst>
  </p:cSld>
  <p:clrMapOvr>
    <a:masterClrMapping/>
  </p:clrMapOvr>
  <p:hf sldNum="0"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6988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9477858"/>
      </p:ext>
    </p:extLst>
  </p:cSld>
  <p:clrMapOvr>
    <a:masterClrMapping/>
  </p:clrMapOvr>
  <p:hf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1788299"/>
      </p:ext>
    </p:extLst>
  </p:cSld>
  <p:clrMapOvr>
    <a:masterClrMapping/>
  </p:clrMapOvr>
  <p:hf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0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7216723"/>
      </p:ext>
    </p:extLst>
  </p:cSld>
  <p:clrMapOvr>
    <a:masterClrMapping/>
  </p:clrMapOvr>
  <p:hf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842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62528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9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3435958"/>
      </p:ext>
    </p:extLst>
  </p:cSld>
  <p:clrMapOvr>
    <a:masterClrMapping/>
  </p:clrMapOvr>
  <p:hf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31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01119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35631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42165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80615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3168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46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02775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9431827"/>
      </p:ext>
    </p:extLst>
  </p:cSld>
  <p:clrMapOvr>
    <a:masterClrMapping/>
  </p:clrMapOvr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562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794523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2233524"/>
      </p:ext>
    </p:extLst>
  </p:cSld>
  <p:clrMapOvr>
    <a:masterClrMapping/>
  </p:clrMapOvr>
  <p:hf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03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386858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51117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34591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0701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755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18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531379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13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3353335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6163389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4897050"/>
      </p:ext>
    </p:extLst>
  </p:cSld>
  <p:clrMapOvr>
    <a:masterClrMapping/>
  </p:clrMapOvr>
  <p:hf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4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695948"/>
      </p:ext>
    </p:extLst>
  </p:cSld>
  <p:clrMapOvr>
    <a:masterClrMapping/>
  </p:clrMapOvr>
  <p:hf sldNum="0"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5899069"/>
      </p:ext>
    </p:extLst>
  </p:cSld>
  <p:clrMapOvr>
    <a:masterClrMapping/>
  </p:clrMapOvr>
  <p:hf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95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552167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4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515029"/>
      </p:ext>
    </p:extLst>
  </p:cSld>
  <p:clrMapOvr>
    <a:masterClrMapping/>
  </p:clrMapOvr>
  <p:hf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42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579238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39654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3567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89377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97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57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74798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709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15588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976166"/>
      </p:ext>
    </p:extLst>
  </p:cSld>
  <p:clrMapOvr>
    <a:masterClrMapping/>
  </p:clrMapOvr>
  <p:hf sldNum="0" hdr="0" ft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3376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11554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39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5305694"/>
      </p:ext>
    </p:extLst>
  </p:cSld>
  <p:clrMapOvr>
    <a:masterClrMapping/>
  </p:clrMapOvr>
  <p:hf hdr="0" ft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85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444730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27915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70435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447844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2265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600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5966486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34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3019141"/>
      </p:ext>
    </p:extLst>
  </p:cSld>
  <p:clrMapOvr>
    <a:masterClrMapping/>
  </p:clrMapOvr>
  <p:hf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93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4768117"/>
      </p:ext>
    </p:extLst>
  </p:cSld>
  <p:clrMapOvr>
    <a:masterClrMapping/>
  </p:clrMapOvr>
  <p:hf sldNum="0" hdr="0" ft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34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457747"/>
      </p:ext>
    </p:extLst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34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1251742"/>
      </p:ext>
    </p:extLst>
  </p:cSld>
  <p:clrMapOvr>
    <a:masterClrMapping/>
  </p:clrMapOvr>
  <p:hf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3881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081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1915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88011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77105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54087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1239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04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9203625"/>
      </p:ext>
    </p:extLst>
  </p:cSld>
  <p:clrMapOvr>
    <a:masterClrMapping/>
  </p:clrMapOvr>
  <p:hf sldNum="0" hdr="0" ft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27861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76337" y="1524000"/>
            <a:ext cx="833411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311284" y="6112174"/>
            <a:ext cx="2412867" cy="365125"/>
          </a:xfrm>
          <a:prstGeom prst="rect">
            <a:avLst/>
          </a:prstGeom>
        </p:spPr>
        <p:txBody>
          <a:bodyPr/>
          <a:lstStyle/>
          <a:p>
            <a:fld id="{BEED98B5-8522-DC44-9124-69D607BD4F2E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11789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077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4714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27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692028"/>
      </p:ext>
    </p:extLst>
  </p:cSld>
  <p:clrMapOvr>
    <a:masterClrMapping/>
  </p:clrMapOvr>
  <p:hf hdr="0" ftr="0" dt="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724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7387343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89625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92690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009036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2778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39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68475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9784500"/>
      </p:ext>
    </p:extLst>
  </p:cSld>
  <p:clrMapOvr>
    <a:masterClrMapping/>
  </p:clrMapOvr>
  <p:hf hdr="0" ftr="0" dt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317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09404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68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2140696"/>
      </p:ext>
    </p:extLst>
  </p:cSld>
  <p:clrMapOvr>
    <a:masterClrMapping/>
  </p:clrMapOvr>
  <p:hf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64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6064755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124784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75557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06692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6756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79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02893669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solidFill>
          <a:schemeClr val="bg1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6478"/>
            <a:ext cx="1162051" cy="3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879567"/>
      </p:ext>
    </p:extLst>
  </p:cSld>
  <p:clrMapOvr>
    <a:masterClrMapping/>
  </p:clrMapOvr>
  <p:hf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bg1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364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6032863"/>
      </p:ext>
    </p:extLst>
  </p:cSld>
  <p:clrMapOvr>
    <a:masterClrMapping/>
  </p:clrMapOvr>
  <p:hf sldNum="0"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157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30469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solidFill>
          <a:schemeClr val="bg1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6422"/>
            <a:ext cx="1162051" cy="3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5509920"/>
      </p:ext>
    </p:extLst>
  </p:cSld>
  <p:clrMapOvr>
    <a:masterClrMapping/>
  </p:clrMapOvr>
  <p:hf hdr="0" ft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bg1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68973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101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37556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solidFill>
          <a:schemeClr val="bg1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6119240"/>
      </p:ext>
    </p:extLst>
  </p:cSld>
  <p:clrMapOvr>
    <a:masterClrMapping/>
  </p:clrMapOvr>
  <p:hf hdr="0" ft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bg1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87491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902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935037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solidFill>
          <a:schemeClr val="bg1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6381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7109911"/>
      </p:ext>
    </p:extLst>
  </p:cSld>
  <p:clrMapOvr>
    <a:masterClrMapping/>
  </p:clrMapOvr>
  <p:hf hdr="0" ft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bg1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02537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060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3080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8352259"/>
      </p:ext>
    </p:extLst>
  </p:cSld>
  <p:clrMapOvr>
    <a:masterClrMapping/>
  </p:clrMapOvr>
  <p:hf sldNum="0" hdr="0" ft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918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7980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4812452"/>
      </p:ext>
    </p:extLst>
  </p:cSld>
  <p:clrMapOvr>
    <a:masterClrMapping/>
  </p:clrMapOvr>
  <p:hf hdr="0" ftr="0" dt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839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9590710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02599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2160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23637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10942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454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2685577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4741164"/>
      </p:ext>
    </p:extLst>
  </p:cSld>
  <p:clrMapOvr>
    <a:masterClrMapping/>
  </p:clrMapOvr>
  <p:hf hdr="0" ftr="0" dt="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87245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8755195"/>
      </p:ext>
    </p:extLst>
  </p:cSld>
  <p:clrMapOvr>
    <a:masterClrMapping/>
  </p:clrMapOvr>
  <p:hf sldNum="0"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945480"/>
      </p:ext>
    </p:extLst>
  </p:cSld>
  <p:clrMapOvr>
    <a:masterClrMapping/>
  </p:clrMapOvr>
  <p:hf hdr="0" ftr="0" dt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3128163"/>
      </p:ext>
    </p:extLst>
  </p:cSld>
  <p:clrMapOvr>
    <a:masterClrMapping/>
  </p:clrMapOvr>
  <p:hf sldNum="0" hdr="0" ftr="0" dt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5405516"/>
      </p:ext>
    </p:extLst>
  </p:cSld>
  <p:clrMapOvr>
    <a:masterClrMapping/>
  </p:clrMapOvr>
  <p:hf sldNum="0" hdr="0" ftr="0" dt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4763550"/>
      </p:ext>
    </p:extLst>
  </p:cSld>
  <p:clrMapOvr>
    <a:masterClrMapping/>
  </p:clrMapOvr>
  <p:hf sldNum="0" hdr="0" ftr="0" dt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6328569"/>
      </p:ext>
    </p:extLst>
  </p:cSld>
  <p:clrMapOvr>
    <a:masterClrMapping/>
  </p:clrMapOvr>
  <p:hf hdr="0" ftr="0" dt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3022274"/>
      </p:ext>
    </p:extLst>
  </p:cSld>
  <p:clrMapOvr>
    <a:masterClrMapping/>
  </p:clrMapOvr>
  <p:hf sldNum="0" hdr="0" ftr="0" dt="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4676971"/>
      </p:ext>
    </p:extLst>
  </p:cSld>
  <p:clrMapOvr>
    <a:masterClrMapping/>
  </p:clrMapOvr>
  <p:hf sldNum="0" hdr="0" ftr="0" dt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8408866"/>
      </p:ext>
    </p:extLst>
  </p:cSld>
  <p:clrMapOvr>
    <a:masterClrMapping/>
  </p:clrMapOvr>
  <p:hf sldNum="0" hdr="0" ftr="0" dt="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1597629"/>
      </p:ext>
    </p:extLst>
  </p:cSld>
  <p:clrMapOvr>
    <a:masterClrMapping/>
  </p:clrMapOvr>
  <p:hf hdr="0" ftr="0" dt="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96776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4811810"/>
      </p:ext>
    </p:extLst>
  </p:cSld>
  <p:clrMapOvr>
    <a:masterClrMapping/>
  </p:clrMapOvr>
  <p:hf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0909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043685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29990"/>
      </p:ext>
    </p:extLst>
  </p:cSld>
  <p:clrMapOvr>
    <a:masterClrMapping/>
  </p:clrMapOvr>
  <p:hf hdr="0" ftr="0" dt="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7382"/>
            <a:ext cx="8420100" cy="136207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4891377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58241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7"/>
            <a:ext cx="437687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6" y="1535117"/>
            <a:ext cx="437859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9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60412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624386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96600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9" y="273226"/>
            <a:ext cx="3259006" cy="11620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534"/>
            <a:ext cx="5537729" cy="585311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7843851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2075492"/>
      </p:ext>
    </p:extLst>
  </p:cSld>
  <p:clrMapOvr>
    <a:masterClrMapping/>
  </p:clrMapOvr>
  <p:hf hdr="0" ftr="0" dt="0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39593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2130663"/>
      </p:ext>
    </p:extLst>
  </p:cSld>
  <p:clrMapOvr>
    <a:masterClrMapping/>
  </p:clrMapOvr>
  <p:hf hdr="0" ft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0112117"/>
      </p:ext>
    </p:extLst>
  </p:cSld>
  <p:clrMapOvr>
    <a:masterClrMapping/>
  </p:clrMapOvr>
  <p:hf hdr="0" ftr="0" dt="0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953732"/>
      </p:ext>
    </p:extLst>
  </p:cSld>
  <p:clrMapOvr>
    <a:masterClrMapping/>
  </p:clrMapOvr>
  <p:hf sldNum="0" hdr="0" ftr="0" dt="0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7321351"/>
      </p:ext>
    </p:extLst>
  </p:cSld>
  <p:clrMapOvr>
    <a:masterClrMapping/>
  </p:clrMapOvr>
  <p:hf sldNum="0" hdr="0" ftr="0" dt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3718872"/>
      </p:ext>
    </p:extLst>
  </p:cSld>
  <p:clrMapOvr>
    <a:masterClrMapping/>
  </p:clrMapOvr>
  <p:hf sldNum="0" hdr="0" ftr="0" dt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8358788"/>
      </p:ext>
    </p:extLst>
  </p:cSld>
  <p:clrMapOvr>
    <a:masterClrMapping/>
  </p:clrMapOvr>
  <p:hf hdr="0" ftr="0" dt="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4300735"/>
      </p:ext>
    </p:extLst>
  </p:cSld>
  <p:clrMapOvr>
    <a:masterClrMapping/>
  </p:clrMapOvr>
  <p:hf sldNum="0" hdr="0" ftr="0" dt="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5330582"/>
      </p:ext>
    </p:extLst>
  </p:cSld>
  <p:clrMapOvr>
    <a:masterClrMapping/>
  </p:clrMapOvr>
  <p:hf sldNum="0" hdr="0" ftr="0" dt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3150818"/>
      </p:ext>
    </p:extLst>
  </p:cSld>
  <p:clrMapOvr>
    <a:masterClrMapping/>
  </p:clrMapOvr>
  <p:hf sldNum="0" hdr="0" ftr="0" dt="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0099126"/>
      </p:ext>
    </p:extLst>
  </p:cSld>
  <p:clrMapOvr>
    <a:masterClrMapping/>
  </p:clrMapOvr>
  <p:hf hdr="0" ftr="0" dt="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355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62828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48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31865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0912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723799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233"/>
            <a:ext cx="1162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8262859"/>
      </p:ext>
    </p:extLst>
  </p:cSld>
  <p:clrMapOvr>
    <a:masterClrMapping/>
  </p:clrMapOvr>
  <p:hf hdr="0" ftr="0" dt="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738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9413179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763333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632790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443577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61402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53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1961576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2744991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330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33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06997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9003783"/>
      </p:ext>
    </p:extLst>
  </p:cSld>
  <p:clrMapOvr>
    <a:masterClrMapping/>
  </p:clrMapOvr>
  <p:hf hdr="0" ftr="0" dt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273000" y="76200"/>
            <a:ext cx="2289042" cy="60198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05875" y="76200"/>
            <a:ext cx="6702029" cy="60198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942037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826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756910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12531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83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3240908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52512" y="2205038"/>
            <a:ext cx="3778383" cy="396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95998" y="2205038"/>
            <a:ext cx="3780102" cy="396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727590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23120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363203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88069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44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1861697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90989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795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6405272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557776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273000" y="76200"/>
            <a:ext cx="2289042" cy="608965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05875" y="76200"/>
            <a:ext cx="6702029" cy="608965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56454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318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586709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64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451682"/>
      </p:ext>
    </p:extLst>
  </p:cSld>
  <p:clrMapOvr>
    <a:masterClrMapping/>
  </p:clrMapOvr>
  <p:hf hdr="0" ftr="0" dt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65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5501446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419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69469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821864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2505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80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66231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079920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718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988322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6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0542137"/>
      </p:ext>
    </p:extLst>
  </p:cSld>
  <p:clrMapOvr>
    <a:masterClrMapping/>
  </p:clrMapOvr>
  <p:hf hdr="0" ftr="0" dt="0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19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6222730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15709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463199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368294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01823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34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1728220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6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4043299"/>
      </p:ext>
    </p:extLst>
  </p:cSld>
  <p:clrMapOvr>
    <a:masterClrMapping/>
  </p:clrMapOvr>
  <p:hf hdr="0" ftr="0" dt="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6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420109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91374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6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2574321"/>
      </p:ext>
    </p:extLst>
  </p:cSld>
  <p:clrMapOvr>
    <a:masterClrMapping/>
  </p:clrMapOvr>
  <p:hf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762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688747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61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3724725"/>
      </p:ext>
    </p:extLst>
  </p:cSld>
  <p:clrMapOvr>
    <a:masterClrMapping/>
  </p:clrMapOvr>
  <p:hf hdr="0" ftr="0" dt="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23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3445076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976948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125979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203709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4620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38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72432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8510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51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410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922914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684845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942707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4736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5761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00583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014425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948614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287539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229729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595681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37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27472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931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7677898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53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679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27896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9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7359432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009"/>
            <a:ext cx="8420100" cy="136207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583526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9918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7"/>
            <a:ext cx="437687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6" y="1535117"/>
            <a:ext cx="437859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9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3506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73874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522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9" y="273146"/>
            <a:ext cx="3259006" cy="11620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159"/>
            <a:ext cx="5537729" cy="585311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71295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436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8232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5898880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7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0049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06313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9418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952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9659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6534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4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91438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3799666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298534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3486213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311647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80735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876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846178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271846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91841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38062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237184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4285407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1237" y="6215884"/>
            <a:ext cx="1160859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4619599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3238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6712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817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4834165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71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8022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48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444679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27115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03684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56799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437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86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18270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78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5367447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5604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 userDrawn="1"/>
        </p:nvSpPr>
        <p:spPr bwMode="auto">
          <a:xfrm>
            <a:off x="7970837" y="621578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3897708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783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5359861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3064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10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1712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14369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6109"/>
            <a:ext cx="1162051" cy="309519"/>
          </a:xfrm>
          <a:prstGeom prst="rect">
            <a:avLst/>
          </a:prstGeom>
          <a:noFill/>
          <a:ln>
            <a:noFill/>
          </a:ln>
          <a:extLst/>
        </p:spPr>
        <p:txBody>
          <a:bodyPr lIns="77925" tIns="38963" rIns="77925" bIns="3896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5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2037702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539"/>
            <a:ext cx="8420100" cy="136207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163087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66272" y="1981200"/>
            <a:ext cx="380417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380417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86977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7"/>
            <a:ext cx="437687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6" y="1535117"/>
            <a:ext cx="437859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90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01469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47165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426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9" y="273744"/>
            <a:ext cx="3259006" cy="11620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5689"/>
            <a:ext cx="5537729" cy="585311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517527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2530"/>
            <a:ext cx="84201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40740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>
            <a:spLocks noChangeArrowheads="1"/>
          </p:cNvSpPr>
          <p:nvPr userDrawn="1"/>
        </p:nvSpPr>
        <p:spPr bwMode="auto">
          <a:xfrm>
            <a:off x="7970837" y="6215575"/>
            <a:ext cx="1162051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sv-SE" sz="1800" smtClean="0">
              <a:solidFill>
                <a:srgbClr val="00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1pPr>
            <a:lvl2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2pPr>
            <a:lvl3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3pPr>
            <a:lvl4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4pPr>
            <a:lvl5pPr>
              <a:buClr>
                <a:schemeClr val="bg1"/>
              </a:buClr>
              <a:buFont typeface="Arial" pitchFamily="34" charset="0"/>
              <a:buChar char="•"/>
              <a:defRPr>
                <a:latin typeface="Helvetica Black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469985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90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2021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9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theme" Target="../theme/theme15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5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5.xml"/><Relationship Id="rId9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5.xml"/><Relationship Id="rId9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3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52.xml"/><Relationship Id="rId21" Type="http://schemas.openxmlformats.org/officeDocument/2006/relationships/theme" Target="../theme/theme27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0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59.xml"/><Relationship Id="rId19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18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72.xml"/><Relationship Id="rId21" Type="http://schemas.openxmlformats.org/officeDocument/2006/relationships/theme" Target="../theme/theme28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17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1.xml"/><Relationship Id="rId16" Type="http://schemas.openxmlformats.org/officeDocument/2006/relationships/slideLayout" Target="../slideLayouts/slideLayout285.xml"/><Relationship Id="rId20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79.xml"/><Relationship Id="rId19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slideLayout" Target="../slideLayouts/slideLayout28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5.xml"/><Relationship Id="rId9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34.xml"/><Relationship Id="rId9" Type="http://schemas.openxmlformats.org/officeDocument/2006/relationships/theme" Target="../theme/theme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7126295" y="1165871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7829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783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11" r:id="rId1"/>
    <p:sldLayoutId id="2147494173" r:id="rId2"/>
    <p:sldLayoutId id="2147494112" r:id="rId3"/>
    <p:sldLayoutId id="2147494113" r:id="rId4"/>
    <p:sldLayoutId id="2147494114" r:id="rId5"/>
    <p:sldLayoutId id="2147494115" r:id="rId6"/>
    <p:sldLayoutId id="2147494116" r:id="rId7"/>
    <p:sldLayoutId id="2147494117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7126295" y="1165737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8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338" r:id="rId1"/>
    <p:sldLayoutId id="2147495339" r:id="rId2"/>
    <p:sldLayoutId id="2147495340" r:id="rId3"/>
    <p:sldLayoutId id="2147495341" r:id="rId4"/>
    <p:sldLayoutId id="2147495342" r:id="rId5"/>
    <p:sldLayoutId id="2147495343" r:id="rId6"/>
    <p:sldLayoutId id="2147495344" r:id="rId7"/>
    <p:sldLayoutId id="2147495345" r:id="rId8"/>
    <p:sldLayoutId id="2147495346" r:id="rId9"/>
    <p:sldLayoutId id="2147495347" r:id="rId10"/>
    <p:sldLayoutId id="2147495348" r:id="rId11"/>
    <p:sldLayoutId id="2147495349" r:id="rId12"/>
    <p:sldLayoutId id="2147495350" r:id="rId13"/>
    <p:sldLayoutId id="2147495351" r:id="rId14"/>
    <p:sldLayoutId id="2147495352" r:id="rId15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2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7126296" y="1165739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9063038" y="6399377"/>
            <a:ext cx="406400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13" tIns="37880" rIns="77113" bIns="37880">
            <a:spAutoFit/>
          </a:bodyPr>
          <a:lstStyle/>
          <a:p>
            <a:pPr defTabSz="649376" eaLnBrk="0" hangingPunct="0"/>
            <a:r>
              <a:rPr lang="sv-SE" sz="17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7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354" r:id="rId1"/>
    <p:sldLayoutId id="2147495355" r:id="rId2"/>
    <p:sldLayoutId id="2147495356" r:id="rId3"/>
    <p:sldLayoutId id="2147495357" r:id="rId4"/>
    <p:sldLayoutId id="2147495358" r:id="rId5"/>
    <p:sldLayoutId id="2147495359" r:id="rId6"/>
    <p:sldLayoutId id="2147495360" r:id="rId7"/>
    <p:sldLayoutId id="2147495361" r:id="rId8"/>
  </p:sldLayoutIdLst>
  <p:txStyles>
    <p:titleStyle>
      <a:lvl1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89626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6pPr>
      <a:lvl7pPr marL="779252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7pPr>
      <a:lvl8pPr marL="1168878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8pPr>
      <a:lvl9pPr marL="1558503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9pPr>
    </p:titleStyle>
    <p:bodyStyle>
      <a:lvl1pPr marL="292219" indent="-292219" algn="l" defTabSz="649376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2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3142" indent="-243516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974065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63690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753316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2142942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6pPr>
      <a:lvl7pPr marL="2532568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7pPr>
      <a:lvl8pPr marL="2922194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8pPr>
      <a:lvl9pPr marL="3311820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7126295" y="1166813"/>
            <a:ext cx="2767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363" r:id="rId1"/>
    <p:sldLayoutId id="2147495364" r:id="rId2"/>
    <p:sldLayoutId id="2147495365" r:id="rId3"/>
    <p:sldLayoutId id="2147495366" r:id="rId4"/>
    <p:sldLayoutId id="2147495367" r:id="rId5"/>
    <p:sldLayoutId id="2147495368" r:id="rId6"/>
    <p:sldLayoutId id="2147495369" r:id="rId7"/>
    <p:sldLayoutId id="2147495370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7126295" y="1165671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9877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9878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385" r:id="rId1"/>
    <p:sldLayoutId id="2147495386" r:id="rId2"/>
    <p:sldLayoutId id="2147495387" r:id="rId3"/>
    <p:sldLayoutId id="2147495388" r:id="rId4"/>
    <p:sldLayoutId id="2147495389" r:id="rId5"/>
    <p:sldLayoutId id="2147495390" r:id="rId6"/>
    <p:sldLayoutId id="2147495391" r:id="rId7"/>
    <p:sldLayoutId id="2147495392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7126295" y="116539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5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436" r:id="rId1"/>
    <p:sldLayoutId id="2147495437" r:id="rId2"/>
    <p:sldLayoutId id="2147495438" r:id="rId3"/>
    <p:sldLayoutId id="2147495439" r:id="rId4"/>
    <p:sldLayoutId id="2147495440" r:id="rId5"/>
    <p:sldLayoutId id="2147495441" r:id="rId6"/>
    <p:sldLayoutId id="2147495442" r:id="rId7"/>
    <p:sldLayoutId id="2147495443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540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7126295" y="116556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3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610" r:id="rId1"/>
    <p:sldLayoutId id="2147495611" r:id="rId2"/>
    <p:sldLayoutId id="2147495612" r:id="rId3"/>
    <p:sldLayoutId id="2147495613" r:id="rId4"/>
    <p:sldLayoutId id="2147495614" r:id="rId5"/>
    <p:sldLayoutId id="2147495615" r:id="rId6"/>
    <p:sldLayoutId id="2147495616" r:id="rId7"/>
    <p:sldLayoutId id="2147495617" r:id="rId8"/>
    <p:sldLayoutId id="2147495618" r:id="rId9"/>
    <p:sldLayoutId id="2147495619" r:id="rId10"/>
    <p:sldLayoutId id="2147495620" r:id="rId11"/>
    <p:sldLayoutId id="2147495621" r:id="rId12"/>
    <p:sldLayoutId id="2147495622" r:id="rId13"/>
    <p:sldLayoutId id="2147495623" r:id="rId14"/>
    <p:sldLayoutId id="2147495624" r:id="rId15"/>
    <p:sldLayoutId id="2147495625" r:id="rId16"/>
    <p:sldLayoutId id="2147495626" r:id="rId17"/>
    <p:sldLayoutId id="2147495627" r:id="rId18"/>
    <p:sldLayoutId id="2147495628" r:id="rId19"/>
    <p:sldLayoutId id="2147495629" r:id="rId20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7126295" y="1165753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2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685" r:id="rId1"/>
    <p:sldLayoutId id="2147495686" r:id="rId2"/>
    <p:sldLayoutId id="2147495687" r:id="rId3"/>
    <p:sldLayoutId id="2147495688" r:id="rId4"/>
    <p:sldLayoutId id="2147495689" r:id="rId5"/>
    <p:sldLayoutId id="2147495690" r:id="rId6"/>
    <p:sldLayoutId id="2147495691" r:id="rId7"/>
    <p:sldLayoutId id="2147495692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7126295" y="116557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32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694" r:id="rId1"/>
    <p:sldLayoutId id="2147495695" r:id="rId2"/>
    <p:sldLayoutId id="2147495696" r:id="rId3"/>
    <p:sldLayoutId id="2147495697" r:id="rId4"/>
    <p:sldLayoutId id="2147495698" r:id="rId5"/>
    <p:sldLayoutId id="2147495699" r:id="rId6"/>
    <p:sldLayoutId id="2147495700" r:id="rId7"/>
    <p:sldLayoutId id="2147495701" r:id="rId8"/>
    <p:sldLayoutId id="2147495702" r:id="rId9"/>
    <p:sldLayoutId id="2147495703" r:id="rId10"/>
    <p:sldLayoutId id="2147495704" r:id="rId11"/>
    <p:sldLayoutId id="2147495705" r:id="rId12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7126295" y="116557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8613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7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07" r:id="rId1"/>
    <p:sldLayoutId id="2147495708" r:id="rId2"/>
    <p:sldLayoutId id="2147495709" r:id="rId3"/>
    <p:sldLayoutId id="2147495710" r:id="rId4"/>
    <p:sldLayoutId id="2147495711" r:id="rId5"/>
    <p:sldLayoutId id="2147495712" r:id="rId6"/>
    <p:sldLayoutId id="2147495713" r:id="rId7"/>
    <p:sldLayoutId id="2147495714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126295" y="1166001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16" r:id="rId1"/>
    <p:sldLayoutId id="2147495717" r:id="rId2"/>
    <p:sldLayoutId id="2147495718" r:id="rId3"/>
    <p:sldLayoutId id="2147495719" r:id="rId4"/>
    <p:sldLayoutId id="2147495720" r:id="rId5"/>
    <p:sldLayoutId id="2147495721" r:id="rId6"/>
    <p:sldLayoutId id="2147495722" r:id="rId7"/>
    <p:sldLayoutId id="2147495723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954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7126295" y="1165979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2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05" r:id="rId1"/>
    <p:sldLayoutId id="2147495006" r:id="rId2"/>
    <p:sldLayoutId id="2147495007" r:id="rId3"/>
    <p:sldLayoutId id="2147495008" r:id="rId4"/>
    <p:sldLayoutId id="2147495009" r:id="rId5"/>
    <p:sldLayoutId id="2147495010" r:id="rId6"/>
    <p:sldLayoutId id="2147495011" r:id="rId7"/>
    <p:sldLayoutId id="2147495012" r:id="rId8"/>
    <p:sldLayoutId id="2147495013" r:id="rId9"/>
    <p:sldLayoutId id="2147495014" r:id="rId10"/>
    <p:sldLayoutId id="2147495015" r:id="rId11"/>
    <p:sldLayoutId id="2147495016" r:id="rId12"/>
    <p:sldLayoutId id="2147495017" r:id="rId13"/>
    <p:sldLayoutId id="2147495018" r:id="rId14"/>
    <p:sldLayoutId id="2147495019" r:id="rId15"/>
    <p:sldLayoutId id="2147495020" r:id="rId16"/>
    <p:sldLayoutId id="2147495021" r:id="rId17"/>
    <p:sldLayoutId id="2147495022" r:id="rId18"/>
    <p:sldLayoutId id="2147495023" r:id="rId19"/>
    <p:sldLayoutId id="2147495024" r:id="rId20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482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7126295" y="1165507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3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25" r:id="rId1"/>
    <p:sldLayoutId id="2147495726" r:id="rId2"/>
    <p:sldLayoutId id="2147495727" r:id="rId3"/>
    <p:sldLayoutId id="2147495728" r:id="rId4"/>
    <p:sldLayoutId id="2147495729" r:id="rId5"/>
    <p:sldLayoutId id="2147495730" r:id="rId6"/>
    <p:sldLayoutId id="2147495731" r:id="rId7"/>
    <p:sldLayoutId id="2147495732" r:id="rId8"/>
    <p:sldLayoutId id="2147495733" r:id="rId9"/>
    <p:sldLayoutId id="2147495734" r:id="rId10"/>
    <p:sldLayoutId id="2147495735" r:id="rId11"/>
    <p:sldLayoutId id="2147495736" r:id="rId12"/>
    <p:sldLayoutId id="2147495737" r:id="rId13"/>
    <p:sldLayoutId id="2147495738" r:id="rId14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7126295" y="116543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8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40" r:id="rId1"/>
    <p:sldLayoutId id="2147495741" r:id="rId2"/>
    <p:sldLayoutId id="2147495742" r:id="rId3"/>
    <p:sldLayoutId id="2147495743" r:id="rId4"/>
    <p:sldLayoutId id="2147495744" r:id="rId5"/>
    <p:sldLayoutId id="2147495745" r:id="rId6"/>
    <p:sldLayoutId id="2147495746" r:id="rId7"/>
    <p:sldLayoutId id="2147495747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7126295" y="1165849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3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49" r:id="rId1"/>
    <p:sldLayoutId id="2147495750" r:id="rId2"/>
    <p:sldLayoutId id="2147495751" r:id="rId3"/>
    <p:sldLayoutId id="2147495752" r:id="rId4"/>
    <p:sldLayoutId id="2147495753" r:id="rId5"/>
    <p:sldLayoutId id="2147495754" r:id="rId6"/>
    <p:sldLayoutId id="2147495755" r:id="rId7"/>
    <p:sldLayoutId id="2147495756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7615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2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7126296" y="1166639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9063038" y="6399683"/>
            <a:ext cx="406400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13" tIns="37880" rIns="77113" bIns="37880">
            <a:spAutoFit/>
          </a:bodyPr>
          <a:lstStyle/>
          <a:p>
            <a:pPr defTabSz="649376" eaLnBrk="0" hangingPunct="0"/>
            <a:r>
              <a:rPr lang="sv-SE" sz="17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2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58" r:id="rId1"/>
    <p:sldLayoutId id="2147495759" r:id="rId2"/>
    <p:sldLayoutId id="2147495760" r:id="rId3"/>
  </p:sldLayoutIdLst>
  <p:txStyles>
    <p:titleStyle>
      <a:lvl1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89626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6pPr>
      <a:lvl7pPr marL="779252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7pPr>
      <a:lvl8pPr marL="1168878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8pPr>
      <a:lvl9pPr marL="1558503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9pPr>
    </p:titleStyle>
    <p:bodyStyle>
      <a:lvl1pPr marL="292219" indent="-292219" algn="l" defTabSz="649376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2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3142" indent="-243516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974065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63690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753316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2142942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6pPr>
      <a:lvl7pPr marL="2532568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7pPr>
      <a:lvl8pPr marL="2922194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8pPr>
      <a:lvl9pPr marL="3311820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7559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2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7126296" y="1166583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9063038" y="6399627"/>
            <a:ext cx="406400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13" tIns="37880" rIns="77113" bIns="37880">
            <a:spAutoFit/>
          </a:bodyPr>
          <a:lstStyle/>
          <a:p>
            <a:pPr defTabSz="649376" eaLnBrk="0" hangingPunct="0"/>
            <a:r>
              <a:rPr lang="sv-SE" sz="17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5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62" r:id="rId1"/>
    <p:sldLayoutId id="2147495763" r:id="rId2"/>
    <p:sldLayoutId id="2147495764" r:id="rId3"/>
  </p:sldLayoutIdLst>
  <p:txStyles>
    <p:titleStyle>
      <a:lvl1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89626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6pPr>
      <a:lvl7pPr marL="779252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7pPr>
      <a:lvl8pPr marL="1168878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8pPr>
      <a:lvl9pPr marL="1558503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9pPr>
    </p:titleStyle>
    <p:bodyStyle>
      <a:lvl1pPr marL="292219" indent="-292219" algn="l" defTabSz="649376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2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3142" indent="-243516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974065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63690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753316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2142942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6pPr>
      <a:lvl7pPr marL="2532568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7pPr>
      <a:lvl8pPr marL="2922194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8pPr>
      <a:lvl9pPr marL="3311820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954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7126295" y="1165979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66" r:id="rId1"/>
    <p:sldLayoutId id="2147495767" r:id="rId2"/>
    <p:sldLayoutId id="2147495768" r:id="rId3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7518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7126295" y="1166543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70" r:id="rId1"/>
    <p:sldLayoutId id="2147495771" r:id="rId2"/>
    <p:sldLayoutId id="2147495772" r:id="rId3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7112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7126295" y="1166137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6325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3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774" r:id="rId1"/>
    <p:sldLayoutId id="2147495775" r:id="rId2"/>
    <p:sldLayoutId id="2147495776" r:id="rId3"/>
    <p:sldLayoutId id="2147495777" r:id="rId4"/>
    <p:sldLayoutId id="2147495778" r:id="rId5"/>
    <p:sldLayoutId id="2147495779" r:id="rId6"/>
    <p:sldLayoutId id="2147495780" r:id="rId7"/>
    <p:sldLayoutId id="2147495781" r:id="rId8"/>
    <p:sldLayoutId id="2147495782" r:id="rId9"/>
    <p:sldLayoutId id="2147495783" r:id="rId10"/>
    <p:sldLayoutId id="2147495784" r:id="rId11"/>
    <p:sldLayoutId id="2147495785" r:id="rId12"/>
    <p:sldLayoutId id="2147495786" r:id="rId13"/>
    <p:sldLayoutId id="2147495787" r:id="rId14"/>
    <p:sldLayoutId id="2147495788" r:id="rId15"/>
    <p:sldLayoutId id="2147495789" r:id="rId16"/>
    <p:sldLayoutId id="2147495790" r:id="rId17"/>
    <p:sldLayoutId id="2147495791" r:id="rId18"/>
    <p:sldLayoutId id="2147495792" r:id="rId19"/>
    <p:sldLayoutId id="2147495793" r:id="rId20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492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2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7126296" y="1165517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9063038" y="6399391"/>
            <a:ext cx="406400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13" tIns="37880" rIns="77113" bIns="37880">
            <a:spAutoFit/>
          </a:bodyPr>
          <a:lstStyle/>
          <a:p>
            <a:pPr defTabSz="649376" eaLnBrk="0" hangingPunct="0"/>
            <a:r>
              <a:rPr lang="sv-SE" sz="17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831" r:id="rId1"/>
    <p:sldLayoutId id="2147495832" r:id="rId2"/>
    <p:sldLayoutId id="2147495833" r:id="rId3"/>
    <p:sldLayoutId id="2147495834" r:id="rId4"/>
    <p:sldLayoutId id="2147495835" r:id="rId5"/>
    <p:sldLayoutId id="2147495836" r:id="rId6"/>
    <p:sldLayoutId id="2147495837" r:id="rId7"/>
    <p:sldLayoutId id="2147495838" r:id="rId8"/>
    <p:sldLayoutId id="2147495839" r:id="rId9"/>
    <p:sldLayoutId id="2147495840" r:id="rId10"/>
    <p:sldLayoutId id="2147495841" r:id="rId11"/>
    <p:sldLayoutId id="2147495842" r:id="rId12"/>
    <p:sldLayoutId id="2147495843" r:id="rId13"/>
    <p:sldLayoutId id="2147495844" r:id="rId14"/>
    <p:sldLayoutId id="2147495845" r:id="rId15"/>
    <p:sldLayoutId id="2147495846" r:id="rId16"/>
    <p:sldLayoutId id="2147495847" r:id="rId17"/>
    <p:sldLayoutId id="2147495848" r:id="rId18"/>
    <p:sldLayoutId id="2147495849" r:id="rId19"/>
    <p:sldLayoutId id="2147495850" r:id="rId20"/>
  </p:sldLayoutIdLst>
  <p:txStyles>
    <p:titleStyle>
      <a:lvl1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89626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6pPr>
      <a:lvl7pPr marL="779252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7pPr>
      <a:lvl8pPr marL="1168878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8pPr>
      <a:lvl9pPr marL="1558503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9pPr>
    </p:titleStyle>
    <p:bodyStyle>
      <a:lvl1pPr marL="292219" indent="-292219" algn="l" defTabSz="649376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2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3142" indent="-243516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974065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63690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753316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2142942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6pPr>
      <a:lvl7pPr marL="2532568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7pPr>
      <a:lvl8pPr marL="2922194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8pPr>
      <a:lvl9pPr marL="3311820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 flipH="1" flipV="1">
            <a:off x="0" y="1338433"/>
            <a:ext cx="9906000" cy="3175"/>
          </a:xfrm>
          <a:prstGeom prst="line">
            <a:avLst/>
          </a:prstGeom>
          <a:noFill/>
          <a:ln w="50800">
            <a:solidFill>
              <a:srgbClr val="9A00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7126295" y="116539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344580" y="6237288"/>
            <a:ext cx="18748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8899530" y="6324770"/>
            <a:ext cx="777875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fld id="{870AB0FC-A6A6-7446-A4FF-9CCBC71237D5}" type="slidenum">
              <a:rPr lang="sv-SE" sz="1200" smtClean="0">
                <a:solidFill>
                  <a:srgbClr val="000000"/>
                </a:solidFill>
                <a:latin typeface="New Century Schlbk" charset="0"/>
              </a:rPr>
              <a:pPr algn="ctr">
                <a:defRPr/>
              </a:pPr>
              <a:t>‹#›</a:t>
            </a:fld>
            <a:endParaRPr lang="sv-SE" sz="3200" smtClean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8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852" r:id="rId1"/>
    <p:sldLayoutId id="2147495853" r:id="rId2"/>
    <p:sldLayoutId id="2147495854" r:id="rId3"/>
    <p:sldLayoutId id="2147495855" r:id="rId4"/>
    <p:sldLayoutId id="2147495856" r:id="rId5"/>
    <p:sldLayoutId id="2147495857" r:id="rId6"/>
    <p:sldLayoutId id="2147495858" r:id="rId7"/>
    <p:sldLayoutId id="2147495859" r:id="rId8"/>
    <p:sldLayoutId id="2147495860" r:id="rId9"/>
    <p:sldLayoutId id="2147495861" r:id="rId10"/>
    <p:sldLayoutId id="2147495862" r:id="rId11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7068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7126295" y="1166093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7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30" r:id="rId1"/>
    <p:sldLayoutId id="2147495031" r:id="rId2"/>
    <p:sldLayoutId id="2147495032" r:id="rId3"/>
    <p:sldLayoutId id="2147495033" r:id="rId4"/>
    <p:sldLayoutId id="2147495034" r:id="rId5"/>
    <p:sldLayoutId id="2147495035" r:id="rId6"/>
    <p:sldLayoutId id="2147495036" r:id="rId7"/>
    <p:sldLayoutId id="2147495037" r:id="rId8"/>
    <p:sldLayoutId id="2147495038" r:id="rId9"/>
    <p:sldLayoutId id="2147495039" r:id="rId10"/>
    <p:sldLayoutId id="2147495040" r:id="rId11"/>
    <p:sldLayoutId id="2147495041" r:id="rId12"/>
    <p:sldLayoutId id="2147495042" r:id="rId13"/>
    <p:sldLayoutId id="2147495043" r:id="rId14"/>
    <p:sldLayoutId id="2147495044" r:id="rId15"/>
    <p:sldLayoutId id="2147495045" r:id="rId16"/>
    <p:sldLayoutId id="2147495046" r:id="rId17"/>
    <p:sldLayoutId id="2147495047" r:id="rId18"/>
    <p:sldLayoutId id="2147495048" r:id="rId19"/>
    <p:sldLayoutId id="2147495049" r:id="rId20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2517" y="2205038"/>
            <a:ext cx="772318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H="1" flipV="1">
            <a:off x="0" y="1338967"/>
            <a:ext cx="9906000" cy="317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7126295" y="1165929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44869" y="6237288"/>
            <a:ext cx="18748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 b="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9010654" y="6324600"/>
            <a:ext cx="666751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620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fld id="{4445E0BC-A9B7-4E43-8B0E-2E4D5B0438C7}" type="slidenum">
              <a:rPr lang="sv-SE" sz="1200" b="0" smtClean="0">
                <a:solidFill>
                  <a:srgbClr val="000000"/>
                </a:solidFill>
                <a:latin typeface="New Century Schlbk" charset="0"/>
              </a:rPr>
              <a:pPr algn="ctr">
                <a:defRPr/>
              </a:pPr>
              <a:t>‹#›</a:t>
            </a:fld>
            <a:endParaRPr lang="sv-SE" sz="3200" b="0" smtClean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864" r:id="rId1"/>
    <p:sldLayoutId id="2147495865" r:id="rId2"/>
    <p:sldLayoutId id="2147495866" r:id="rId3"/>
    <p:sldLayoutId id="2147495867" r:id="rId4"/>
    <p:sldLayoutId id="2147495868" r:id="rId5"/>
    <p:sldLayoutId id="2147495869" r:id="rId6"/>
    <p:sldLayoutId id="2147495870" r:id="rId7"/>
    <p:sldLayoutId id="2147495871" r:id="rId8"/>
    <p:sldLayoutId id="2147495872" r:id="rId9"/>
    <p:sldLayoutId id="2147495873" r:id="rId10"/>
    <p:sldLayoutId id="2147495874" r:id="rId11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 Black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 Black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 Black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 Black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 Black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 Black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 Black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 Black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4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126295" y="1165809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9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876" r:id="rId1"/>
    <p:sldLayoutId id="2147495877" r:id="rId2"/>
    <p:sldLayoutId id="2147495878" r:id="rId3"/>
    <p:sldLayoutId id="2147495879" r:id="rId4"/>
    <p:sldLayoutId id="2147495880" r:id="rId5"/>
    <p:sldLayoutId id="2147495881" r:id="rId6"/>
    <p:sldLayoutId id="2147495882" r:id="rId7"/>
    <p:sldLayoutId id="2147495883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750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7126295" y="116577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6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894" r:id="rId1"/>
    <p:sldLayoutId id="2147495895" r:id="rId2"/>
    <p:sldLayoutId id="2147495896" r:id="rId3"/>
    <p:sldLayoutId id="2147495897" r:id="rId4"/>
    <p:sldLayoutId id="2147495898" r:id="rId5"/>
    <p:sldLayoutId id="2147495899" r:id="rId6"/>
    <p:sldLayoutId id="2147495900" r:id="rId7"/>
    <p:sldLayoutId id="2147495901" r:id="rId8"/>
    <p:sldLayoutId id="2147495902" r:id="rId9"/>
    <p:sldLayoutId id="2147495903" r:id="rId10"/>
    <p:sldLayoutId id="2147495904" r:id="rId11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7126295" y="116577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7829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783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906" r:id="rId1"/>
    <p:sldLayoutId id="2147495907" r:id="rId2"/>
    <p:sldLayoutId id="2147495908" r:id="rId3"/>
    <p:sldLayoutId id="2147495909" r:id="rId4"/>
    <p:sldLayoutId id="2147495910" r:id="rId5"/>
    <p:sldLayoutId id="2147495911" r:id="rId6"/>
    <p:sldLayoutId id="2147495912" r:id="rId7"/>
    <p:sldLayoutId id="2147495913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2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7126296" y="1165742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9063038" y="6399311"/>
            <a:ext cx="406400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13" tIns="37880" rIns="77113" bIns="37880">
            <a:spAutoFit/>
          </a:bodyPr>
          <a:lstStyle/>
          <a:p>
            <a:pPr defTabSz="649376" eaLnBrk="0" hangingPunct="0"/>
            <a:r>
              <a:rPr lang="sv-SE" sz="17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01" r:id="rId1"/>
    <p:sldLayoutId id="2147495102" r:id="rId2"/>
    <p:sldLayoutId id="2147495103" r:id="rId3"/>
    <p:sldLayoutId id="2147495104" r:id="rId4"/>
    <p:sldLayoutId id="2147495105" r:id="rId5"/>
    <p:sldLayoutId id="2147495106" r:id="rId6"/>
    <p:sldLayoutId id="2147495107" r:id="rId7"/>
    <p:sldLayoutId id="2147495108" r:id="rId8"/>
  </p:sldLayoutIdLst>
  <p:txStyles>
    <p:titleStyle>
      <a:lvl1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89626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6pPr>
      <a:lvl7pPr marL="779252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7pPr>
      <a:lvl8pPr marL="1168878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8pPr>
      <a:lvl9pPr marL="1558503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9pPr>
    </p:titleStyle>
    <p:bodyStyle>
      <a:lvl1pPr marL="292219" indent="-292219" algn="l" defTabSz="649376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2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3142" indent="-243516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974065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63690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753316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2142942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6pPr>
      <a:lvl7pPr marL="2532568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7pPr>
      <a:lvl8pPr marL="2922194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8pPr>
      <a:lvl9pPr marL="3311820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874" y="77021"/>
            <a:ext cx="9156171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271" y="1981200"/>
            <a:ext cx="777345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7126819" y="1166046"/>
            <a:ext cx="276714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9063302" y="6399213"/>
            <a:ext cx="40587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7681034" y="6237288"/>
            <a:ext cx="187457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6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10" r:id="rId1"/>
    <p:sldLayoutId id="2147495111" r:id="rId2"/>
    <p:sldLayoutId id="2147495112" r:id="rId3"/>
    <p:sldLayoutId id="2147495113" r:id="rId4"/>
    <p:sldLayoutId id="2147495114" r:id="rId5"/>
    <p:sldLayoutId id="2147495115" r:id="rId6"/>
    <p:sldLayoutId id="2147495116" r:id="rId7"/>
    <p:sldLayoutId id="2147495117" r:id="rId8"/>
    <p:sldLayoutId id="2147495118" r:id="rId9"/>
    <p:sldLayoutId id="2147495119" r:id="rId10"/>
    <p:sldLayoutId id="2147495120" r:id="rId11"/>
    <p:sldLayoutId id="2147495121" r:id="rId12"/>
    <p:sldLayoutId id="2147495122" r:id="rId13"/>
    <p:sldLayoutId id="2147495123" r:id="rId14"/>
    <p:sldLayoutId id="2147495124" r:id="rId15"/>
    <p:sldLayoutId id="2147495125" r:id="rId16"/>
    <p:sldLayoutId id="2147495126" r:id="rId17"/>
    <p:sldLayoutId id="2147495127" r:id="rId18"/>
    <p:sldLayoutId id="2147495128" r:id="rId19"/>
    <p:sldLayoutId id="2147495129" r:id="rId20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7126295" y="1165979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31" r:id="rId1"/>
    <p:sldLayoutId id="2147495132" r:id="rId2"/>
    <p:sldLayoutId id="2147495133" r:id="rId3"/>
    <p:sldLayoutId id="2147495134" r:id="rId4"/>
    <p:sldLayoutId id="2147495135" r:id="rId5"/>
    <p:sldLayoutId id="2147495136" r:id="rId6"/>
    <p:sldLayoutId id="2147495137" r:id="rId7"/>
    <p:sldLayoutId id="2147495138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920"/>
            <a:ext cx="915511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7126295" y="1165945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40" r:id="rId1"/>
    <p:sldLayoutId id="2147495141" r:id="rId2"/>
    <p:sldLayoutId id="2147495142" r:id="rId3"/>
    <p:sldLayoutId id="2147495143" r:id="rId4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2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7113" tIns="37880" rIns="77113" bIns="37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7126296" y="1166271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9063038" y="6399909"/>
            <a:ext cx="406400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13" tIns="37880" rIns="77113" bIns="37880">
            <a:spAutoFit/>
          </a:bodyPr>
          <a:lstStyle/>
          <a:p>
            <a:pPr defTabSz="649376" eaLnBrk="0" hangingPunct="0"/>
            <a:r>
              <a:rPr lang="sv-SE" sz="17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74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85" r:id="rId1"/>
    <p:sldLayoutId id="2147495186" r:id="rId2"/>
    <p:sldLayoutId id="2147495187" r:id="rId3"/>
    <p:sldLayoutId id="2147495188" r:id="rId4"/>
    <p:sldLayoutId id="2147495189" r:id="rId5"/>
    <p:sldLayoutId id="2147495190" r:id="rId6"/>
    <p:sldLayoutId id="2147495191" r:id="rId7"/>
    <p:sldLayoutId id="2147495192" r:id="rId8"/>
  </p:sldLayoutIdLst>
  <p:txStyles>
    <p:titleStyle>
      <a:lvl1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64937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89626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6pPr>
      <a:lvl7pPr marL="779252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7pPr>
      <a:lvl8pPr marL="1168878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8pPr>
      <a:lvl9pPr marL="1558503" algn="ctr" defTabSz="649376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Helvetica" pitchFamily="34" charset="0"/>
        </a:defRPr>
      </a:lvl9pPr>
    </p:titleStyle>
    <p:bodyStyle>
      <a:lvl1pPr marL="292219" indent="-292219" algn="l" defTabSz="649376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2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3142" indent="-243516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974065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63690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753316" indent="-194813" algn="l" defTabSz="649376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2142942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6pPr>
      <a:lvl7pPr marL="2532568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7pPr>
      <a:lvl8pPr marL="2922194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8pPr>
      <a:lvl9pPr marL="3311820" indent="-194813" algn="l" defTabSz="649376" rtl="0" fontAlgn="base">
        <a:spcBef>
          <a:spcPct val="20000"/>
        </a:spcBef>
        <a:spcAft>
          <a:spcPct val="0"/>
        </a:spcAft>
        <a:buSzPct val="100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91551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7126295" y="1165737"/>
            <a:ext cx="276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9063038" y="6399213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7680325" y="6237288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762000" eaLnBrk="0" hangingPunct="0"/>
            <a:r>
              <a:rPr lang="sv-SE" sz="2000">
                <a:solidFill>
                  <a:srgbClr val="000000"/>
                </a:solidFill>
                <a:latin typeface="New Century Schlbk" charset="0"/>
              </a:rPr>
              <a:t>Bo Dahlbom</a:t>
            </a:r>
            <a:endParaRPr lang="sv-SE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3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329" r:id="rId1"/>
    <p:sldLayoutId id="2147495330" r:id="rId2"/>
    <p:sldLayoutId id="2147495331" r:id="rId3"/>
    <p:sldLayoutId id="2147495332" r:id="rId4"/>
    <p:sldLayoutId id="2147495333" r:id="rId5"/>
    <p:sldLayoutId id="2147495334" r:id="rId6"/>
    <p:sldLayoutId id="2147495335" r:id="rId7"/>
    <p:sldLayoutId id="2147495336" r:id="rId8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10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_izvAbhEx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/>
          <p:cNvSpPr>
            <a:spLocks noGrp="1" noChangeArrowheads="1"/>
          </p:cNvSpPr>
          <p:nvPr>
            <p:ph idx="1"/>
          </p:nvPr>
        </p:nvSpPr>
        <p:spPr>
          <a:xfrm>
            <a:off x="848544" y="2132855"/>
            <a:ext cx="9878194" cy="3466257"/>
          </a:xfrm>
        </p:spPr>
        <p:txBody>
          <a:bodyPr/>
          <a:lstStyle/>
          <a:p>
            <a:pPr eaLnBrk="1" hangingPunct="1">
              <a:lnSpc>
                <a:spcPct val="60000"/>
              </a:lnSpc>
              <a:spcBef>
                <a:spcPct val="80000"/>
              </a:spcBef>
              <a:buClrTx/>
              <a:buFontTx/>
              <a:buNone/>
            </a:pPr>
            <a:r>
              <a:rPr lang="sv-SE" sz="4800" dirty="0">
                <a:latin typeface="Helvetica Black" charset="0"/>
                <a:cs typeface="Arial" charset="0"/>
              </a:rPr>
              <a:t>Professor och forskningschef</a:t>
            </a:r>
          </a:p>
          <a:p>
            <a:pPr eaLnBrk="1" hangingPunct="1">
              <a:lnSpc>
                <a:spcPct val="60000"/>
              </a:lnSpc>
              <a:spcBef>
                <a:spcPct val="80000"/>
              </a:spcBef>
              <a:buClrTx/>
              <a:buFontTx/>
              <a:buNone/>
            </a:pPr>
            <a:r>
              <a:rPr lang="sv-SE" sz="4800" dirty="0">
                <a:latin typeface="Helvetica Black" charset="0"/>
                <a:cs typeface="Arial" charset="0"/>
              </a:rPr>
              <a:t>bodahlbom.se </a:t>
            </a:r>
            <a:endParaRPr lang="sv-SE" sz="4800" dirty="0" smtClean="0">
              <a:latin typeface="Helvetica Black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80000"/>
              </a:spcBef>
              <a:buClrTx/>
              <a:buFontTx/>
              <a:buNone/>
            </a:pPr>
            <a:r>
              <a:rPr lang="sv-SE" sz="4800" dirty="0" smtClean="0">
                <a:latin typeface="Helvetica Black" charset="0"/>
                <a:cs typeface="Arial" charset="0"/>
              </a:rPr>
              <a:t>aktivering.se 			sust.se</a:t>
            </a:r>
            <a:endParaRPr lang="sv-SE" sz="4000" dirty="0">
              <a:latin typeface="Helvetica Black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80000"/>
              </a:spcBef>
              <a:buClrTx/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Staying Alive</a:t>
            </a:r>
            <a:endParaRPr lang="sv-SE" sz="36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80000"/>
              </a:spcBef>
              <a:buClrTx/>
              <a:buFontTx/>
              <a:buNone/>
            </a:pPr>
            <a:endParaRPr lang="sv-SE" dirty="0">
              <a:latin typeface="Helvetica Black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Bo Dahlbom</a:t>
            </a:r>
          </a:p>
        </p:txBody>
      </p:sp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3944944" y="5949950"/>
            <a:ext cx="540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sv-SE" sz="32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96260" name="Text Box 5"/>
          <p:cNvSpPr txBox="1">
            <a:spLocks noChangeArrowheads="1"/>
          </p:cNvSpPr>
          <p:nvPr/>
        </p:nvSpPr>
        <p:spPr bwMode="auto">
          <a:xfrm>
            <a:off x="8555038" y="5805488"/>
            <a:ext cx="469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sv-SE" sz="32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2347655" y="2843213"/>
            <a:ext cx="18466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sv-SE" sz="3200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" y="182832"/>
            <a:ext cx="9906000" cy="65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4" y="692696"/>
            <a:ext cx="994268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2175"/>
            <a:ext cx="99060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4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981481"/>
            <a:ext cx="9932536" cy="48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6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4" descr="http://www.businesspundit.com/wp-content/uploads/2009/11/robot-ri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6" y="368305"/>
            <a:ext cx="9912351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495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320"/>
            <a:ext cx="990600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038"/>
            <a:ext cx="9901238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8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0" y="764704"/>
            <a:ext cx="987665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54" y="0"/>
            <a:ext cx="9144000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149478" y="980728"/>
            <a:ext cx="472249" cy="4264448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sv-SE" sz="3400" dirty="0">
                <a:solidFill>
                  <a:srgbClr val="000000"/>
                </a:solidFill>
              </a:rPr>
              <a:t>B</a:t>
            </a:r>
          </a:p>
          <a:p>
            <a:r>
              <a:rPr lang="sv-SE" sz="3400" dirty="0">
                <a:solidFill>
                  <a:srgbClr val="000000"/>
                </a:solidFill>
              </a:rPr>
              <a:t>i</a:t>
            </a:r>
          </a:p>
          <a:p>
            <a:r>
              <a:rPr lang="sv-SE" sz="3400" dirty="0">
                <a:solidFill>
                  <a:srgbClr val="000000"/>
                </a:solidFill>
              </a:rPr>
              <a:t>g</a:t>
            </a:r>
          </a:p>
          <a:p>
            <a:endParaRPr lang="sv-SE" sz="3400" dirty="0">
              <a:solidFill>
                <a:srgbClr val="000000"/>
              </a:solidFill>
            </a:endParaRPr>
          </a:p>
          <a:p>
            <a:r>
              <a:rPr lang="sv-SE" sz="3400" dirty="0">
                <a:solidFill>
                  <a:srgbClr val="000000"/>
                </a:solidFill>
              </a:rPr>
              <a:t>D</a:t>
            </a:r>
          </a:p>
          <a:p>
            <a:r>
              <a:rPr lang="sv-SE" sz="3400" dirty="0">
                <a:solidFill>
                  <a:srgbClr val="000000"/>
                </a:solidFill>
              </a:rPr>
              <a:t>a</a:t>
            </a:r>
          </a:p>
          <a:p>
            <a:r>
              <a:rPr lang="sv-SE" sz="3400" dirty="0">
                <a:solidFill>
                  <a:srgbClr val="000000"/>
                </a:solidFill>
              </a:rPr>
              <a:t>t</a:t>
            </a:r>
          </a:p>
          <a:p>
            <a:r>
              <a:rPr lang="sv-SE" sz="3400" dirty="0">
                <a:solidFill>
                  <a:srgbClr val="0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911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90" y="0"/>
            <a:ext cx="7402776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idx="1"/>
          </p:nvPr>
        </p:nvSpPr>
        <p:spPr>
          <a:xfrm>
            <a:off x="105" y="1844824"/>
            <a:ext cx="9345487" cy="3963694"/>
          </a:xfrm>
        </p:spPr>
        <p:txBody>
          <a:bodyPr>
            <a:normAutofit/>
          </a:bodyPr>
          <a:lstStyle/>
          <a:p>
            <a:pPr algn="ctr" eaLnBrk="1" hangingPunct="1">
              <a:buClrTx/>
              <a:buFont typeface="NewCenturySchlbk" charset="0"/>
              <a:buChar char=" "/>
              <a:defRPr/>
            </a:pPr>
            <a:r>
              <a:rPr lang="sv-SE" sz="19900" b="1" dirty="0" smtClean="0">
                <a:latin typeface="Helvetica Black" charset="0"/>
              </a:rPr>
              <a:t>Olja </a:t>
            </a:r>
          </a:p>
        </p:txBody>
      </p:sp>
    </p:spTree>
    <p:extLst>
      <p:ext uri="{BB962C8B-B14F-4D97-AF65-F5344CB8AC3E}">
        <p14:creationId xmlns:p14="http://schemas.microsoft.com/office/powerpoint/2010/main" val="4622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" y="642938"/>
            <a:ext cx="9945688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01" t="-572" b="-2714"/>
          <a:stretch/>
        </p:blipFill>
        <p:spPr>
          <a:xfrm>
            <a:off x="-1959766" y="-99392"/>
            <a:ext cx="12322679" cy="71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4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20" y="-2640"/>
            <a:ext cx="6057555" cy="68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latin typeface="Arial" charset="0"/>
              </a:rPr>
              <a:t>Ett hektiskt innovationssamhälle</a:t>
            </a:r>
            <a:endParaRPr lang="sv-SE" dirty="0">
              <a:latin typeface="Arial" charset="0"/>
            </a:endParaRP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936109" y="1995841"/>
            <a:ext cx="9057456" cy="3881437"/>
          </a:xfrm>
        </p:spPr>
        <p:txBody>
          <a:bodyPr>
            <a:normAutofit lnSpcReduction="10000"/>
          </a:bodyPr>
          <a:lstStyle/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Kreativ förstörelse av jobb, företag, orter</a:t>
            </a:r>
          </a:p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Rutinuppgifter automatiseras</a:t>
            </a:r>
          </a:p>
          <a:p>
            <a:pPr>
              <a:buClrTx/>
              <a:buNone/>
            </a:pPr>
            <a:r>
              <a:rPr lang="sv-SE" sz="3600" dirty="0">
                <a:latin typeface="Helvetica Black" charset="0"/>
              </a:rPr>
              <a:t>Nyfikenhet, entreprenörer, startups</a:t>
            </a:r>
          </a:p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Institutioner, regler som står i vägen</a:t>
            </a:r>
            <a:endParaRPr lang="sv-SE" sz="3600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37" y="-9622"/>
            <a:ext cx="8352928" cy="68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713"/>
            <a:ext cx="9906000" cy="5041900"/>
          </a:xfrm>
        </p:spPr>
        <p:txBody>
          <a:bodyPr/>
          <a:lstStyle/>
          <a:p>
            <a:pPr algn="ctr">
              <a:buClrTx/>
              <a:buFontTx/>
              <a:buNone/>
            </a:pPr>
            <a:r>
              <a:rPr lang="sv-SE" sz="11900" b="1" dirty="0">
                <a:latin typeface="Helvetica Black" charset="0"/>
              </a:rPr>
              <a:t>2</a:t>
            </a:r>
          </a:p>
          <a:p>
            <a:pPr algn="ctr">
              <a:buClrTx/>
              <a:buFontTx/>
              <a:buNone/>
            </a:pPr>
            <a:r>
              <a:rPr lang="sv-SE" sz="11900" b="1" dirty="0" smtClean="0">
                <a:latin typeface="Helvetica Black" charset="0"/>
              </a:rPr>
              <a:t>Konsumtion</a:t>
            </a:r>
            <a:endParaRPr lang="sv-SE" sz="11900" b="1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9906000" cy="59436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079158" y="6166002"/>
            <a:ext cx="2978657" cy="60190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ctr"/>
            <a:r>
              <a:rPr lang="sv-SE" sz="3400" dirty="0">
                <a:solidFill>
                  <a:srgbClr val="000000"/>
                </a:solidFill>
              </a:rPr>
              <a:t>Konsumenter</a:t>
            </a:r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idx="1"/>
          </p:nvPr>
        </p:nvSpPr>
        <p:spPr>
          <a:xfrm>
            <a:off x="193675" y="3861048"/>
            <a:ext cx="9518650" cy="1947470"/>
          </a:xfrm>
        </p:spPr>
        <p:txBody>
          <a:bodyPr>
            <a:noAutofit/>
          </a:bodyPr>
          <a:lstStyle/>
          <a:p>
            <a:pPr algn="ctr" eaLnBrk="1" hangingPunct="1">
              <a:buClrTx/>
              <a:buFont typeface="NewCenturySchlbk" charset="0"/>
              <a:buChar char=" "/>
              <a:defRPr/>
            </a:pPr>
            <a:r>
              <a:rPr lang="sv-SE" sz="6600" b="1" dirty="0" smtClean="0">
                <a:latin typeface="Helvetica Black" charset="0"/>
              </a:rPr>
              <a:t>The </a:t>
            </a:r>
            <a:r>
              <a:rPr lang="sv-SE" sz="6600" b="1" dirty="0" err="1" smtClean="0">
                <a:latin typeface="Helvetica Black" charset="0"/>
              </a:rPr>
              <a:t>everything</a:t>
            </a:r>
            <a:r>
              <a:rPr lang="sv-SE" sz="6600" b="1" dirty="0" smtClean="0">
                <a:latin typeface="Helvetica Black" charset="0"/>
              </a:rPr>
              <a:t> store</a:t>
            </a:r>
            <a:endParaRPr lang="sv-SE" sz="4400" b="1" dirty="0">
              <a:latin typeface="Helvetica" charset="0"/>
            </a:endParaRP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5400" dirty="0" err="1" smtClean="0">
                <a:latin typeface="Arial" charset="0"/>
              </a:rPr>
              <a:t>Amazon.com</a:t>
            </a:r>
            <a:endParaRPr lang="sv-SE" sz="5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625" y="-37951"/>
            <a:ext cx="6768752" cy="692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 noChangeArrowheads="1"/>
          </p:cNvSpPr>
          <p:nvPr>
            <p:ph idx="1"/>
          </p:nvPr>
        </p:nvSpPr>
        <p:spPr>
          <a:xfrm>
            <a:off x="1136576" y="1484785"/>
            <a:ext cx="8769424" cy="4406436"/>
          </a:xfrm>
        </p:spPr>
        <p:txBody>
          <a:bodyPr/>
          <a:lstStyle/>
          <a:p>
            <a:pPr marL="0" indent="0">
              <a:buClrTx/>
              <a:buFontTx/>
              <a:buNone/>
            </a:pPr>
            <a:r>
              <a:rPr lang="sv-SE" sz="3600" dirty="0" smtClean="0">
                <a:latin typeface="Helvetica Black" charset="0"/>
                <a:cs typeface="Arial" charset="0"/>
              </a:rPr>
              <a:t>Robotar – rationalisering, arbetslöshet</a:t>
            </a:r>
          </a:p>
          <a:p>
            <a:pPr marL="0" indent="0">
              <a:buClrTx/>
              <a:buFontTx/>
              <a:buNone/>
            </a:pPr>
            <a:r>
              <a:rPr lang="sv-SE" sz="3600" dirty="0" smtClean="0">
                <a:latin typeface="Helvetica Black" charset="0"/>
                <a:cs typeface="Arial" charset="0"/>
              </a:rPr>
              <a:t>Tjänstefolk – massor av enkla jobb</a:t>
            </a:r>
          </a:p>
          <a:p>
            <a:pPr marL="0" indent="0">
              <a:buClrTx/>
              <a:buFontTx/>
              <a:buNone/>
            </a:pPr>
            <a:r>
              <a:rPr lang="sv-SE" sz="3600" dirty="0" smtClean="0">
                <a:latin typeface="Helvetica Black" charset="0"/>
                <a:cs typeface="Arial" charset="0"/>
              </a:rPr>
              <a:t>Uppfinnare – hälsa, planeten, rymden</a:t>
            </a:r>
          </a:p>
          <a:p>
            <a:pPr marL="0" indent="0">
              <a:buClrTx/>
              <a:buFontTx/>
              <a:buNone/>
            </a:pPr>
            <a:r>
              <a:rPr lang="sv-SE" sz="3600" dirty="0" smtClean="0">
                <a:latin typeface="Helvetica Black" charset="0"/>
                <a:cs typeface="Arial" charset="0"/>
              </a:rPr>
              <a:t>Vuxna – välstånd, demokrati, aktivering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</a:rPr>
              <a:t>Framtidens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arbetsliv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latin typeface="Arial" charset="0"/>
              </a:rPr>
              <a:t>Ett globalt konsumtionssamhälle</a:t>
            </a:r>
            <a:endParaRPr lang="sv-SE" dirty="0">
              <a:latin typeface="Arial" charset="0"/>
            </a:endParaRP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1712641" y="1773244"/>
            <a:ext cx="7416824" cy="3881437"/>
          </a:xfrm>
        </p:spPr>
        <p:txBody>
          <a:bodyPr/>
          <a:lstStyle/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Sysselsättning, delaktighet</a:t>
            </a:r>
          </a:p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Frihet, autonomi, kompetens </a:t>
            </a:r>
          </a:p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Demokrati, människovärde</a:t>
            </a:r>
          </a:p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Öppenhet, jämlikhet, tolerans</a:t>
            </a:r>
            <a:endParaRPr lang="sv-SE" sz="3600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713"/>
            <a:ext cx="9906000" cy="5041900"/>
          </a:xfrm>
        </p:spPr>
        <p:txBody>
          <a:bodyPr/>
          <a:lstStyle/>
          <a:p>
            <a:pPr algn="ctr">
              <a:buClrTx/>
              <a:buFontTx/>
              <a:buNone/>
            </a:pPr>
            <a:r>
              <a:rPr lang="sv-SE" sz="11900" b="1" dirty="0">
                <a:latin typeface="Helvetica Black" charset="0"/>
              </a:rPr>
              <a:t>3</a:t>
            </a:r>
          </a:p>
          <a:p>
            <a:pPr algn="ctr">
              <a:buClrTx/>
              <a:buFontTx/>
              <a:buNone/>
            </a:pPr>
            <a:r>
              <a:rPr lang="sv-SE" sz="11900" b="1" dirty="0" smtClean="0">
                <a:latin typeface="Helvetica Black" charset="0"/>
              </a:rPr>
              <a:t>Tjänster</a:t>
            </a:r>
            <a:endParaRPr lang="sv-SE" sz="11900" b="1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41" y="1484949"/>
            <a:ext cx="6408712" cy="3845227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88595" y="548846"/>
            <a:ext cx="1862967" cy="60190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sv-SE" sz="3400" dirty="0">
                <a:solidFill>
                  <a:srgbClr val="000000"/>
                </a:solidFill>
              </a:rPr>
              <a:t>Tjänster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313040" y="5157192"/>
            <a:ext cx="4392488" cy="1440160"/>
          </a:xfrm>
        </p:spPr>
        <p:txBody>
          <a:bodyPr/>
          <a:lstStyle/>
          <a:p>
            <a:pPr algn="ctr">
              <a:lnSpc>
                <a:spcPct val="50000"/>
              </a:lnSpc>
              <a:buClrTx/>
              <a:buFontTx/>
              <a:buNone/>
            </a:pPr>
            <a:r>
              <a:rPr lang="sv-SE" sz="3100" b="1" dirty="0" err="1">
                <a:latin typeface="Helvetica Black" charset="0"/>
              </a:rPr>
              <a:t>Informatisering</a:t>
            </a:r>
            <a:endParaRPr lang="sv-SE" sz="3100" b="1" dirty="0">
              <a:latin typeface="Helvetica Black" charset="0"/>
            </a:endParaRPr>
          </a:p>
          <a:p>
            <a:pPr algn="ctr">
              <a:lnSpc>
                <a:spcPct val="50000"/>
              </a:lnSpc>
              <a:buClrTx/>
              <a:buFontTx/>
              <a:buNone/>
            </a:pPr>
            <a:r>
              <a:rPr lang="sv-SE" sz="3100" b="1" dirty="0">
                <a:latin typeface="Helvetica Black" charset="0"/>
              </a:rPr>
              <a:t>Automatisering</a:t>
            </a:r>
          </a:p>
        </p:txBody>
      </p:sp>
    </p:spTree>
    <p:extLst>
      <p:ext uri="{BB962C8B-B14F-4D97-AF65-F5344CB8AC3E}">
        <p14:creationId xmlns:p14="http://schemas.microsoft.com/office/powerpoint/2010/main" val="31949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619125" y="2143129"/>
            <a:ext cx="9286875" cy="3819525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4400" dirty="0">
                <a:latin typeface="Helvetica Black" charset="0"/>
              </a:rPr>
              <a:t>Amazon, eBay, </a:t>
            </a:r>
            <a:r>
              <a:rPr lang="en-US" sz="4400" dirty="0" smtClean="0">
                <a:latin typeface="Helvetica Black" charset="0"/>
              </a:rPr>
              <a:t>Skype, Cloud</a:t>
            </a:r>
          </a:p>
          <a:p>
            <a:pPr eaLnBrk="1" hangingPunct="1">
              <a:buFontTx/>
              <a:buChar char="•"/>
            </a:pPr>
            <a:r>
              <a:rPr lang="en-US" sz="4400" dirty="0">
                <a:latin typeface="Helvetica Black" charset="0"/>
              </a:rPr>
              <a:t>Google, YouTube, </a:t>
            </a:r>
            <a:r>
              <a:rPr lang="en-US" sz="4400" dirty="0" err="1">
                <a:latin typeface="Helvetica Black" charset="0"/>
              </a:rPr>
              <a:t>Bloggar</a:t>
            </a:r>
            <a:endParaRPr lang="en-US" sz="4400" dirty="0">
              <a:latin typeface="Helvetica Black" charset="0"/>
            </a:endParaRPr>
          </a:p>
          <a:p>
            <a:pPr eaLnBrk="1" hangingPunct="1">
              <a:buFontTx/>
              <a:buChar char="•"/>
            </a:pPr>
            <a:r>
              <a:rPr lang="en-US" sz="4400" dirty="0" smtClean="0">
                <a:latin typeface="Helvetica Black" charset="0"/>
              </a:rPr>
              <a:t>Facebook</a:t>
            </a:r>
            <a:r>
              <a:rPr lang="en-US" sz="4400" dirty="0">
                <a:latin typeface="Helvetica Black" charset="0"/>
              </a:rPr>
              <a:t>, </a:t>
            </a:r>
            <a:r>
              <a:rPr lang="en-US" sz="4400" dirty="0" smtClean="0">
                <a:latin typeface="Helvetica Black" charset="0"/>
              </a:rPr>
              <a:t>Twitter, iPhones</a:t>
            </a:r>
            <a:endParaRPr lang="en-US" sz="4400" dirty="0">
              <a:latin typeface="Helvetica Black" charset="0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</a:rPr>
              <a:t>Internet </a:t>
            </a:r>
            <a:r>
              <a:rPr lang="en-US" dirty="0" err="1" smtClean="0">
                <a:latin typeface="Helvetica" charset="0"/>
              </a:rPr>
              <a:t>byggs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 err="1" smtClean="0">
                <a:latin typeface="Helvetica" charset="0"/>
              </a:rPr>
              <a:t>upp</a:t>
            </a:r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3"/>
          <p:cNvSpPr>
            <a:spLocks noGrp="1" noChangeArrowheads="1"/>
          </p:cNvSpPr>
          <p:nvPr>
            <p:ph idx="1"/>
          </p:nvPr>
        </p:nvSpPr>
        <p:spPr>
          <a:xfrm>
            <a:off x="776537" y="1844679"/>
            <a:ext cx="10057106" cy="41179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ClrTx/>
              <a:buFontTx/>
              <a:buNone/>
            </a:pPr>
            <a:r>
              <a:rPr lang="en-US" sz="4400" dirty="0" err="1" smtClean="0">
                <a:latin typeface="Arial" charset="0"/>
                <a:cs typeface="Arial" charset="0"/>
              </a:rPr>
              <a:t>iPad</a:t>
            </a:r>
            <a:r>
              <a:rPr lang="en-US" sz="4400" dirty="0" smtClean="0">
                <a:latin typeface="Arial" charset="0"/>
                <a:cs typeface="Arial" charset="0"/>
              </a:rPr>
              <a:t>, appar, Spotify, Netflix, </a:t>
            </a:r>
            <a:r>
              <a:rPr lang="en-US" sz="4400" dirty="0" err="1" smtClean="0">
                <a:latin typeface="Arial" charset="0"/>
                <a:cs typeface="Arial" charset="0"/>
              </a:rPr>
              <a:t>weibo</a:t>
            </a:r>
            <a:endParaRPr lang="en-US" sz="4400" dirty="0" smtClean="0">
              <a:latin typeface="Arial" charset="0"/>
              <a:cs typeface="Arial" charset="0"/>
            </a:endParaRPr>
          </a:p>
          <a:p>
            <a:pPr eaLnBrk="1" hangingPunct="1">
              <a:buClrTx/>
              <a:buNone/>
            </a:pPr>
            <a:r>
              <a:rPr lang="en-US" sz="4400" dirty="0" err="1" smtClean="0">
                <a:latin typeface="Arial" charset="0"/>
                <a:cs typeface="Arial" charset="0"/>
              </a:rPr>
              <a:t>Instagram</a:t>
            </a:r>
            <a:r>
              <a:rPr lang="en-US" sz="4400" dirty="0" smtClean="0">
                <a:latin typeface="Arial" charset="0"/>
                <a:cs typeface="Arial" charset="0"/>
              </a:rPr>
              <a:t>, Minecraft, m</a:t>
            </a:r>
            <a:r>
              <a:rPr lang="en-US" sz="4400" dirty="0">
                <a:latin typeface="Arial" charset="0"/>
                <a:cs typeface="Arial" charset="0"/>
              </a:rPr>
              <a:t>-</a:t>
            </a:r>
            <a:r>
              <a:rPr lang="en-US" sz="4400" dirty="0" err="1">
                <a:latin typeface="Arial" charset="0"/>
                <a:cs typeface="Arial" charset="0"/>
              </a:rPr>
              <a:t>pesa</a:t>
            </a:r>
            <a:r>
              <a:rPr lang="en-US" sz="4400" dirty="0">
                <a:latin typeface="Arial" charset="0"/>
                <a:cs typeface="Arial" charset="0"/>
              </a:rPr>
              <a:t> </a:t>
            </a:r>
            <a:endParaRPr lang="en-US" sz="4400" dirty="0" smtClean="0">
              <a:latin typeface="Arial" charset="0"/>
              <a:cs typeface="Arial" charset="0"/>
            </a:endParaRPr>
          </a:p>
          <a:p>
            <a:pPr eaLnBrk="1" hangingPunct="1">
              <a:buClrTx/>
              <a:buNone/>
            </a:pPr>
            <a:r>
              <a:rPr lang="en-US" sz="4400" dirty="0" err="1" smtClean="0">
                <a:latin typeface="Arial" charset="0"/>
                <a:cs typeface="Arial" charset="0"/>
              </a:rPr>
              <a:t>Airbnb</a:t>
            </a:r>
            <a:r>
              <a:rPr lang="en-US" sz="4400" dirty="0" smtClean="0">
                <a:latin typeface="Arial" charset="0"/>
                <a:cs typeface="Arial" charset="0"/>
              </a:rPr>
              <a:t>, </a:t>
            </a:r>
            <a:r>
              <a:rPr lang="en-US" sz="4400" dirty="0" err="1" smtClean="0">
                <a:latin typeface="Arial" charset="0"/>
                <a:cs typeface="Arial" charset="0"/>
              </a:rPr>
              <a:t>Dropbox</a:t>
            </a:r>
            <a:r>
              <a:rPr lang="en-US" sz="4400" dirty="0" smtClean="0">
                <a:latin typeface="Arial" charset="0"/>
                <a:cs typeface="Arial" charset="0"/>
              </a:rPr>
              <a:t>, </a:t>
            </a:r>
            <a:r>
              <a:rPr lang="en-US" sz="4400" dirty="0" err="1" smtClean="0">
                <a:latin typeface="Arial" charset="0"/>
                <a:cs typeface="Arial" charset="0"/>
              </a:rPr>
              <a:t>Uber</a:t>
            </a:r>
            <a:r>
              <a:rPr lang="en-US" sz="4400" dirty="0" smtClean="0">
                <a:latin typeface="Arial" charset="0"/>
                <a:cs typeface="Arial" charset="0"/>
              </a:rPr>
              <a:t>, </a:t>
            </a:r>
            <a:r>
              <a:rPr lang="en-US" sz="4400" dirty="0" err="1" smtClean="0">
                <a:latin typeface="Arial" charset="0"/>
                <a:cs typeface="Arial" charset="0"/>
              </a:rPr>
              <a:t>Xiaomi</a:t>
            </a:r>
            <a:endParaRPr lang="en-US" sz="4400" dirty="0">
              <a:latin typeface="Arial" charset="0"/>
              <a:cs typeface="Arial" charset="0"/>
            </a:endParaRPr>
          </a:p>
          <a:p>
            <a:pPr eaLnBrk="1" hangingPunct="1">
              <a:buClrTx/>
              <a:buFontTx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Big </a:t>
            </a:r>
            <a:r>
              <a:rPr lang="en-US" sz="4400" dirty="0">
                <a:latin typeface="Arial" charset="0"/>
                <a:cs typeface="Arial" charset="0"/>
              </a:rPr>
              <a:t>Data</a:t>
            </a:r>
            <a:r>
              <a:rPr lang="en-US" sz="4400" dirty="0" smtClean="0">
                <a:latin typeface="Arial" charset="0"/>
                <a:cs typeface="Arial" charset="0"/>
              </a:rPr>
              <a:t>, Crowd, Internet of Things</a:t>
            </a:r>
            <a:endParaRPr lang="en-US" sz="4400" dirty="0">
              <a:latin typeface="Arial" charset="0"/>
              <a:cs typeface="Arial" charset="0"/>
            </a:endParaRPr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De </a:t>
            </a:r>
            <a:r>
              <a:rPr lang="en-US" dirty="0" err="1">
                <a:latin typeface="Arial" charset="0"/>
              </a:rPr>
              <a:t>sista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5 </a:t>
            </a:r>
            <a:r>
              <a:rPr lang="en-US" dirty="0" err="1">
                <a:latin typeface="Arial" charset="0"/>
              </a:rPr>
              <a:t>åren</a:t>
            </a:r>
            <a:r>
              <a:rPr lang="en-US" dirty="0">
                <a:latin typeface="Arial" charset="0"/>
              </a:rPr>
              <a:t> med Internet</a:t>
            </a:r>
          </a:p>
        </p:txBody>
      </p:sp>
    </p:spTree>
    <p:extLst>
      <p:ext uri="{BB962C8B-B14F-4D97-AF65-F5344CB8AC3E}">
        <p14:creationId xmlns:p14="http://schemas.microsoft.com/office/powerpoint/2010/main" val="23405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3"/>
          <p:cNvSpPr>
            <a:spLocks noGrp="1" noChangeArrowheads="1"/>
          </p:cNvSpPr>
          <p:nvPr>
            <p:ph idx="1"/>
          </p:nvPr>
        </p:nvSpPr>
        <p:spPr>
          <a:xfrm>
            <a:off x="1719263" y="1916120"/>
            <a:ext cx="7913687" cy="3952875"/>
          </a:xfrm>
        </p:spPr>
        <p:txBody>
          <a:bodyPr/>
          <a:lstStyle/>
          <a:p>
            <a:pPr marL="0" indent="0" eaLnBrk="1" hangingPunct="1">
              <a:spcBef>
                <a:spcPts val="7675"/>
              </a:spcBef>
              <a:buClrTx/>
              <a:buFontTx/>
              <a:buNone/>
            </a:pPr>
            <a:r>
              <a:rPr lang="sv-SE" sz="4400">
                <a:latin typeface="Helvetica Black" charset="0"/>
              </a:rPr>
              <a:t>Vänner, umgänge, musik, resor, hotell, filmer, böcker, tidningar, utbildning, arbete, handel, skatt, myndigheter</a:t>
            </a:r>
          </a:p>
          <a:p>
            <a:pPr marL="0" indent="0" eaLnBrk="1" hangingPunct="1">
              <a:spcBef>
                <a:spcPts val="2275"/>
              </a:spcBef>
              <a:buClrTx/>
              <a:buFontTx/>
              <a:buNone/>
            </a:pPr>
            <a:r>
              <a:rPr lang="sv-SE" sz="4400">
                <a:latin typeface="Helvetica Black" charset="0"/>
              </a:rPr>
              <a:t>– allt finns på nätet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4400" dirty="0">
                <a:latin typeface="Arial" charset="0"/>
              </a:rPr>
              <a:t>Livet är online</a:t>
            </a:r>
          </a:p>
        </p:txBody>
      </p:sp>
    </p:spTree>
    <p:extLst>
      <p:ext uri="{BB962C8B-B14F-4D97-AF65-F5344CB8AC3E}">
        <p14:creationId xmlns:p14="http://schemas.microsoft.com/office/powerpoint/2010/main" val="33554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3"/>
          <p:cNvSpPr>
            <a:spLocks noGrp="1" noChangeArrowheads="1"/>
          </p:cNvSpPr>
          <p:nvPr>
            <p:ph idx="1"/>
          </p:nvPr>
        </p:nvSpPr>
        <p:spPr>
          <a:xfrm>
            <a:off x="0" y="3214688"/>
            <a:ext cx="9906000" cy="2881312"/>
          </a:xfrm>
        </p:spPr>
        <p:txBody>
          <a:bodyPr/>
          <a:lstStyle/>
          <a:p>
            <a:pPr algn="ctr">
              <a:buClrTx/>
              <a:buFontTx/>
              <a:buNone/>
            </a:pPr>
            <a:r>
              <a:rPr lang="sv-SE" sz="9900" b="1">
                <a:latin typeface="Helvetica Black" charset="0"/>
              </a:rPr>
              <a:t>Var god vänta</a:t>
            </a:r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Arial" charset="0"/>
              </a:rPr>
              <a:t>Svensk sjukvård</a:t>
            </a:r>
            <a:endParaRPr lang="sv-SE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http://www.alternativelearninglane.com/Career%20Transition/do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6" y="44800"/>
            <a:ext cx="722312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68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3"/>
          <p:cNvSpPr>
            <a:spLocks noGrp="1" noChangeArrowheads="1"/>
          </p:cNvSpPr>
          <p:nvPr>
            <p:ph idx="1"/>
          </p:nvPr>
        </p:nvSpPr>
        <p:spPr>
          <a:xfrm>
            <a:off x="671513" y="1773244"/>
            <a:ext cx="9321800" cy="3881437"/>
          </a:xfrm>
        </p:spPr>
        <p:txBody>
          <a:bodyPr/>
          <a:lstStyle/>
          <a:p>
            <a:pPr eaLnBrk="1" hangingPunct="1">
              <a:buClrTx/>
              <a:buFontTx/>
              <a:buNone/>
            </a:pPr>
            <a:r>
              <a:rPr lang="sv-SE" sz="3600">
                <a:latin typeface="Helvetica Black" charset="0"/>
              </a:rPr>
              <a:t>Från reparationer till säker drift</a:t>
            </a:r>
          </a:p>
          <a:p>
            <a:pPr eaLnBrk="1" hangingPunct="1">
              <a:buClrTx/>
              <a:buFontTx/>
              <a:buNone/>
            </a:pPr>
            <a:r>
              <a:rPr lang="sv-SE" sz="3600">
                <a:latin typeface="Helvetica Black" charset="0"/>
              </a:rPr>
              <a:t>Myndiga medborgare, erfarna amatörer</a:t>
            </a:r>
          </a:p>
          <a:p>
            <a:pPr eaLnBrk="1" hangingPunct="1">
              <a:buClrTx/>
              <a:buFontTx/>
              <a:buNone/>
            </a:pPr>
            <a:r>
              <a:rPr lang="sv-SE" sz="3600">
                <a:latin typeface="Helvetica Black" charset="0"/>
              </a:rPr>
              <a:t>Automatisk diagnos, självbetjäning</a:t>
            </a:r>
          </a:p>
          <a:p>
            <a:pPr eaLnBrk="1" hangingPunct="1">
              <a:buClrTx/>
              <a:buFontTx/>
              <a:buNone/>
            </a:pPr>
            <a:r>
              <a:rPr lang="sv-SE" sz="3600">
                <a:latin typeface="Helvetica Black" charset="0"/>
              </a:rPr>
              <a:t>Kollektiv hälsa och individuell konsumtion</a:t>
            </a:r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3600">
                <a:latin typeface="Arial" charset="0"/>
              </a:rPr>
              <a:t>Sjukvård online</a:t>
            </a:r>
          </a:p>
        </p:txBody>
      </p:sp>
    </p:spTree>
    <p:extLst>
      <p:ext uri="{BB962C8B-B14F-4D97-AF65-F5344CB8AC3E}">
        <p14:creationId xmlns:p14="http://schemas.microsoft.com/office/powerpoint/2010/main" val="8870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0896"/>
            <a:ext cx="9906000" cy="42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Skolan börjar</a:t>
            </a:r>
          </a:p>
        </p:txBody>
      </p:sp>
      <p:sp>
        <p:nvSpPr>
          <p:cNvPr id="147458" name="Rectangle 3"/>
          <p:cNvSpPr>
            <a:spLocks noGrp="1" noChangeArrowheads="1"/>
          </p:cNvSpPr>
          <p:nvPr>
            <p:ph idx="1"/>
          </p:nvPr>
        </p:nvSpPr>
        <p:spPr>
          <a:xfrm>
            <a:off x="0" y="2997200"/>
            <a:ext cx="9906000" cy="3098800"/>
          </a:xfrm>
        </p:spPr>
        <p:txBody>
          <a:bodyPr/>
          <a:lstStyle/>
          <a:p>
            <a:pPr algn="ctr" eaLnBrk="1" hangingPunct="1">
              <a:buClrTx/>
              <a:buFontTx/>
              <a:buNone/>
            </a:pPr>
            <a:r>
              <a:rPr lang="sv-SE" sz="9600" b="1">
                <a:latin typeface="Helvetica Black" charset="0"/>
              </a:rPr>
              <a:t>Sitt i bänken!</a:t>
            </a:r>
            <a:endParaRPr lang="sv-SE" sz="4000" b="1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http://2.bp.blogspot.com/-mokQJKiZqHM/TVkWmgeH2_I/AAAAAAAAAFg/Pk1mkNB3Gng/s1600/Peter+Tillberg%252C+Blir+du+l%25C3%25B6nsam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655988"/>
            <a:ext cx="9923463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2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Arial" charset="0"/>
              </a:rPr>
              <a:t>Utbildning online</a:t>
            </a:r>
          </a:p>
        </p:txBody>
      </p:sp>
      <p:sp>
        <p:nvSpPr>
          <p:cNvPr id="182274" name="Rectangle 3"/>
          <p:cNvSpPr>
            <a:spLocks noGrp="1" noChangeArrowheads="1"/>
          </p:cNvSpPr>
          <p:nvPr>
            <p:ph idx="1"/>
          </p:nvPr>
        </p:nvSpPr>
        <p:spPr>
          <a:xfrm>
            <a:off x="1401763" y="1844675"/>
            <a:ext cx="873601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None/>
            </a:pPr>
            <a:r>
              <a:rPr lang="sv-SE" sz="3600" dirty="0">
                <a:latin typeface="Helvetica Black" charset="0"/>
              </a:rPr>
              <a:t>När skolan inte längre är en byggnad</a:t>
            </a:r>
          </a:p>
          <a:p>
            <a:pPr eaLnBrk="1" hangingPunct="1">
              <a:lnSpc>
                <a:spcPct val="90000"/>
              </a:lnSpc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När </a:t>
            </a:r>
            <a:r>
              <a:rPr lang="sv-SE" sz="3600" dirty="0">
                <a:latin typeface="Helvetica Black" charset="0"/>
              </a:rPr>
              <a:t>kunskapen inte finns i skolan</a:t>
            </a:r>
          </a:p>
          <a:p>
            <a:pPr>
              <a:buClrTx/>
              <a:buFontTx/>
              <a:buNone/>
            </a:pPr>
            <a:r>
              <a:rPr lang="sv-SE" sz="3600" dirty="0">
                <a:latin typeface="Helvetica Black" charset="0"/>
              </a:rPr>
              <a:t>Klippa och klistra eller göra </a:t>
            </a:r>
            <a:r>
              <a:rPr lang="sv-SE" sz="3600" dirty="0" smtClean="0">
                <a:latin typeface="Helvetica Black" charset="0"/>
              </a:rPr>
              <a:t>själv</a:t>
            </a:r>
          </a:p>
          <a:p>
            <a:pPr>
              <a:buClrTx/>
              <a:buNone/>
            </a:pPr>
            <a:r>
              <a:rPr lang="sv-SE" sz="3600" dirty="0">
                <a:latin typeface="Helvetica Black" charset="0"/>
              </a:rPr>
              <a:t>Facebook, </a:t>
            </a:r>
            <a:r>
              <a:rPr lang="sv-SE" sz="3600" dirty="0" err="1">
                <a:latin typeface="Helvetica Black" charset="0"/>
              </a:rPr>
              <a:t>wikis</a:t>
            </a:r>
            <a:r>
              <a:rPr lang="sv-SE" sz="3600" dirty="0">
                <a:latin typeface="Helvetica Black" charset="0"/>
              </a:rPr>
              <a:t>, bloggar, </a:t>
            </a:r>
            <a:r>
              <a:rPr lang="sv-SE" sz="3600" dirty="0" smtClean="0">
                <a:latin typeface="Helvetica Black" charset="0"/>
              </a:rPr>
              <a:t>YouTube</a:t>
            </a:r>
            <a:endParaRPr lang="sv-SE" sz="3600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9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latin typeface="Arial" charset="0"/>
              </a:rPr>
              <a:t>Ett online tjänstesamhälle</a:t>
            </a:r>
            <a:endParaRPr lang="sv-SE" dirty="0">
              <a:latin typeface="Arial" charset="0"/>
            </a:endParaRP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1398588" y="1773244"/>
            <a:ext cx="8507412" cy="3881437"/>
          </a:xfrm>
        </p:spPr>
        <p:txBody>
          <a:bodyPr/>
          <a:lstStyle/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Mellanhänder automatiseras</a:t>
            </a:r>
          </a:p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Globala tjänsteleverantörer</a:t>
            </a:r>
          </a:p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Lokala leverantörer slås ut</a:t>
            </a:r>
          </a:p>
          <a:p>
            <a:pPr>
              <a:buClrTx/>
              <a:buFontTx/>
              <a:buNone/>
            </a:pPr>
            <a:r>
              <a:rPr lang="sv-SE" sz="3600" dirty="0" smtClean="0">
                <a:latin typeface="Helvetica Black" charset="0"/>
              </a:rPr>
              <a:t>Tjänster konsumeras på marknaden </a:t>
            </a:r>
            <a:endParaRPr lang="sv-SE" sz="3600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3"/>
          <p:cNvSpPr>
            <a:spLocks noGrp="1" noChangeArrowheads="1"/>
          </p:cNvSpPr>
          <p:nvPr>
            <p:ph idx="1"/>
          </p:nvPr>
        </p:nvSpPr>
        <p:spPr>
          <a:xfrm>
            <a:off x="0" y="765175"/>
            <a:ext cx="9906000" cy="4897438"/>
          </a:xfrm>
        </p:spPr>
        <p:txBody>
          <a:bodyPr/>
          <a:lstStyle/>
          <a:p>
            <a:pPr algn="ctr">
              <a:buClrTx/>
              <a:buFontTx/>
              <a:buNone/>
            </a:pPr>
            <a:r>
              <a:rPr lang="sv-SE" sz="11900" b="1" dirty="0">
                <a:latin typeface="Helvetica Black" charset="0"/>
              </a:rPr>
              <a:t>4</a:t>
            </a:r>
          </a:p>
          <a:p>
            <a:pPr algn="ctr">
              <a:buClrTx/>
              <a:buFontTx/>
              <a:buNone/>
            </a:pPr>
            <a:r>
              <a:rPr lang="sv-SE" sz="9900" b="1" dirty="0" smtClean="0">
                <a:latin typeface="Helvetica Black" charset="0"/>
              </a:rPr>
              <a:t>Nya aktörer</a:t>
            </a:r>
            <a:endParaRPr lang="sv-SE" sz="9900" b="1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9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906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" y="642938"/>
            <a:ext cx="9945688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4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7" y="476672"/>
            <a:ext cx="9873547" cy="59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" y="225552"/>
            <a:ext cx="9970061" cy="64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idx="1"/>
          </p:nvPr>
        </p:nvSpPr>
        <p:spPr>
          <a:xfrm>
            <a:off x="193675" y="3861048"/>
            <a:ext cx="9518650" cy="1947470"/>
          </a:xfrm>
        </p:spPr>
        <p:txBody>
          <a:bodyPr>
            <a:normAutofit/>
          </a:bodyPr>
          <a:lstStyle/>
          <a:p>
            <a:pPr algn="ctr" eaLnBrk="1" hangingPunct="1">
              <a:buClrTx/>
              <a:buFont typeface="NewCenturySchlbk" charset="0"/>
              <a:buChar char=" "/>
              <a:defRPr/>
            </a:pPr>
            <a:r>
              <a:rPr lang="sv-SE" sz="5400" b="1" dirty="0"/>
              <a:t>18 446 744 073 709 551 615 </a:t>
            </a:r>
          </a:p>
          <a:p>
            <a:pPr algn="ctr" eaLnBrk="1" hangingPunct="1">
              <a:buClrTx/>
              <a:buFont typeface="NewCenturySchlbk" charset="0"/>
              <a:buChar char=" "/>
              <a:defRPr/>
            </a:pPr>
            <a:endParaRPr lang="sv-SE" sz="5400" b="1" dirty="0">
              <a:latin typeface="Helvetica" charset="0"/>
            </a:endParaRP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/>
              <a:t>Exponentiell tillväxt</a:t>
            </a:r>
            <a:endParaRPr lang="sv-S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2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9159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3"/>
          <p:cNvSpPr>
            <a:spLocks noGrp="1" noChangeArrowheads="1"/>
          </p:cNvSpPr>
          <p:nvPr>
            <p:ph idx="1"/>
          </p:nvPr>
        </p:nvSpPr>
        <p:spPr>
          <a:xfrm>
            <a:off x="0" y="765175"/>
            <a:ext cx="9906000" cy="4897438"/>
          </a:xfrm>
        </p:spPr>
        <p:txBody>
          <a:bodyPr/>
          <a:lstStyle/>
          <a:p>
            <a:pPr algn="ctr">
              <a:buClrTx/>
              <a:buFontTx/>
              <a:buNone/>
            </a:pPr>
            <a:r>
              <a:rPr lang="sv-SE" sz="11900" b="1" dirty="0">
                <a:latin typeface="Helvetica Black" charset="0"/>
              </a:rPr>
              <a:t>5</a:t>
            </a:r>
          </a:p>
          <a:p>
            <a:pPr algn="ctr">
              <a:buClrTx/>
              <a:buFontTx/>
              <a:buNone/>
            </a:pPr>
            <a:r>
              <a:rPr lang="sv-SE" sz="11900" b="1" dirty="0" smtClean="0">
                <a:latin typeface="Helvetica Black" charset="0"/>
              </a:rPr>
              <a:t>Internet</a:t>
            </a:r>
            <a:endParaRPr lang="sv-SE" sz="9900" b="1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1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 noChangeArrowheads="1"/>
          </p:cNvSpPr>
          <p:nvPr>
            <p:ph idx="1"/>
          </p:nvPr>
        </p:nvSpPr>
        <p:spPr>
          <a:xfrm>
            <a:off x="2000672" y="1844830"/>
            <a:ext cx="6696744" cy="4046397"/>
          </a:xfrm>
        </p:spPr>
        <p:txBody>
          <a:bodyPr>
            <a:noAutofit/>
          </a:bodyPr>
          <a:lstStyle/>
          <a:p>
            <a:pPr marL="0" indent="0">
              <a:buClrTx/>
              <a:buFontTx/>
              <a:buNone/>
            </a:pPr>
            <a:r>
              <a:rPr lang="sv-SE" sz="4000" dirty="0" smtClean="0">
                <a:latin typeface="Helvetica Black" charset="0"/>
                <a:cs typeface="Arial" charset="0"/>
              </a:rPr>
              <a:t>Sociala medier, dynamiskt nätverkande, öppen källkod, öppen innovation, </a:t>
            </a:r>
            <a:r>
              <a:rPr lang="sv-SE" sz="4000" dirty="0">
                <a:latin typeface="Helvetica Black" charset="0"/>
                <a:cs typeface="Arial" charset="0"/>
              </a:rPr>
              <a:t>egen </a:t>
            </a:r>
            <a:r>
              <a:rPr lang="sv-SE" sz="4000" dirty="0" smtClean="0">
                <a:latin typeface="Helvetica Black" charset="0"/>
                <a:cs typeface="Arial" charset="0"/>
              </a:rPr>
              <a:t>produktion, </a:t>
            </a:r>
            <a:r>
              <a:rPr lang="sv-SE" sz="4000" dirty="0" err="1" smtClean="0">
                <a:latin typeface="Helvetica Black" charset="0"/>
                <a:cs typeface="Arial" charset="0"/>
              </a:rPr>
              <a:t>prosumers</a:t>
            </a:r>
            <a:r>
              <a:rPr lang="sv-SE" sz="4000" dirty="0" smtClean="0">
                <a:latin typeface="Helvetica Black" charset="0"/>
                <a:cs typeface="Arial" charset="0"/>
              </a:rPr>
              <a:t>, konsumentmarknad, amatörer, DIY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Internet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 noChangeArrowheads="1"/>
          </p:cNvSpPr>
          <p:nvPr>
            <p:ph idx="1"/>
          </p:nvPr>
        </p:nvSpPr>
        <p:spPr>
          <a:xfrm>
            <a:off x="2000672" y="1844830"/>
            <a:ext cx="6408712" cy="4046397"/>
          </a:xfrm>
        </p:spPr>
        <p:txBody>
          <a:bodyPr>
            <a:noAutofit/>
          </a:bodyPr>
          <a:lstStyle/>
          <a:p>
            <a:pPr marL="0" indent="0">
              <a:buClrTx/>
              <a:buFontTx/>
              <a:buNone/>
            </a:pPr>
            <a:r>
              <a:rPr lang="sv-SE" sz="3600" dirty="0">
                <a:latin typeface="Helvetica Black" charset="0"/>
                <a:cs typeface="Arial" charset="0"/>
              </a:rPr>
              <a:t>Internet of </a:t>
            </a:r>
            <a:r>
              <a:rPr lang="sv-SE" sz="3600" dirty="0" smtClean="0">
                <a:latin typeface="Helvetica Black" charset="0"/>
                <a:cs typeface="Arial" charset="0"/>
              </a:rPr>
              <a:t>Things, sensorer, sensornät, smarta elnät, smarta hem, smarta städer, smarta bilar och transporter</a:t>
            </a:r>
          </a:p>
          <a:p>
            <a:pPr marL="0" indent="0">
              <a:buClrTx/>
              <a:buFontTx/>
              <a:buNone/>
            </a:pPr>
            <a:r>
              <a:rPr lang="sv-SE" sz="3600" dirty="0">
                <a:latin typeface="Helvetica Black" charset="0"/>
                <a:cs typeface="Arial" charset="0"/>
              </a:rPr>
              <a:t>Big </a:t>
            </a:r>
            <a:r>
              <a:rPr lang="sv-SE" sz="3600" dirty="0" smtClean="0">
                <a:latin typeface="Helvetica Black" charset="0"/>
                <a:cs typeface="Arial" charset="0"/>
              </a:rPr>
              <a:t>Data, Artificiell intelligens </a:t>
            </a:r>
            <a:endParaRPr lang="sv-SE" sz="3600" dirty="0">
              <a:latin typeface="Helvetica Black" charset="0"/>
              <a:cs typeface="Arial" charset="0"/>
            </a:endParaRP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Internet of Everything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 noChangeArrowheads="1"/>
          </p:cNvSpPr>
          <p:nvPr>
            <p:ph idx="1"/>
          </p:nvPr>
        </p:nvSpPr>
        <p:spPr>
          <a:xfrm>
            <a:off x="1299047" y="1844830"/>
            <a:ext cx="7758410" cy="4046397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sv-SE" sz="3600" dirty="0" smtClean="0">
                <a:latin typeface="Helvetica Black" charset="0"/>
                <a:cs typeface="Arial" charset="0"/>
              </a:rPr>
              <a:t>Dynamiskt nätverkande, snabba lösningar, innovationer</a:t>
            </a:r>
            <a:r>
              <a:rPr lang="sv-SE" sz="3600" dirty="0">
                <a:latin typeface="Helvetica Black" charset="0"/>
                <a:cs typeface="Arial" charset="0"/>
              </a:rPr>
              <a:t>, Moores lag</a:t>
            </a:r>
            <a:endParaRPr lang="sv-SE" sz="3600" dirty="0" smtClean="0">
              <a:latin typeface="Helvetica Black" charset="0"/>
              <a:cs typeface="Arial" charset="0"/>
            </a:endParaRPr>
          </a:p>
          <a:p>
            <a:pPr marL="0" indent="0">
              <a:buClrTx/>
              <a:buFontTx/>
              <a:buNone/>
            </a:pPr>
            <a:r>
              <a:rPr lang="sv-SE" sz="3600" dirty="0" smtClean="0">
                <a:latin typeface="Helvetica Black" charset="0"/>
                <a:cs typeface="Arial" charset="0"/>
              </a:rPr>
              <a:t>Intelligens, lärande, automatisk anpassning</a:t>
            </a:r>
          </a:p>
          <a:p>
            <a:pPr marL="0" indent="0">
              <a:buClrTx/>
              <a:buFontTx/>
              <a:buNone/>
            </a:pPr>
            <a:r>
              <a:rPr lang="sv-SE" sz="3600" dirty="0" smtClean="0">
                <a:latin typeface="Helvetica Black" charset="0"/>
                <a:cs typeface="Arial" charset="0"/>
              </a:rPr>
              <a:t>Mobil, miniatyr, mikro, nano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>
                <a:latin typeface="Helvetica Black" charset="0"/>
                <a:cs typeface="Arial" charset="0"/>
              </a:rPr>
              <a:t>Snabbt, Smart, Litet 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6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 noChangeArrowheads="1"/>
          </p:cNvSpPr>
          <p:nvPr>
            <p:ph idx="1"/>
          </p:nvPr>
        </p:nvSpPr>
        <p:spPr>
          <a:xfrm>
            <a:off x="1280592" y="1556792"/>
            <a:ext cx="8064896" cy="4536504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sv-SE" sz="3600" dirty="0"/>
              <a:t>M</a:t>
            </a:r>
            <a:r>
              <a:rPr lang="sv-SE" sz="3600" dirty="0" smtClean="0"/>
              <a:t>onopol</a:t>
            </a:r>
            <a:r>
              <a:rPr lang="sv-SE" sz="3600" dirty="0"/>
              <a:t>, övervakning, </a:t>
            </a:r>
            <a:r>
              <a:rPr lang="sv-SE" sz="3600" dirty="0" smtClean="0"/>
              <a:t>konsumtion, kriminalitet</a:t>
            </a:r>
          </a:p>
          <a:p>
            <a:pPr marL="0" indent="0" eaLnBrk="1" hangingPunct="1">
              <a:buNone/>
            </a:pPr>
            <a:r>
              <a:rPr lang="sv-SE" sz="3600" dirty="0"/>
              <a:t>A</a:t>
            </a:r>
            <a:r>
              <a:rPr lang="sv-SE" sz="3600" dirty="0" smtClean="0"/>
              <a:t>llt </a:t>
            </a:r>
            <a:r>
              <a:rPr lang="sv-SE" sz="3600" dirty="0"/>
              <a:t>nästan gratis, </a:t>
            </a:r>
            <a:r>
              <a:rPr lang="sv-SE" sz="3600" dirty="0" smtClean="0"/>
              <a:t>alla </a:t>
            </a:r>
            <a:r>
              <a:rPr lang="sv-SE" sz="3600" dirty="0"/>
              <a:t>är </a:t>
            </a:r>
            <a:r>
              <a:rPr lang="sv-SE" sz="3600" dirty="0" smtClean="0"/>
              <a:t>med, ett öppet samhälle</a:t>
            </a:r>
            <a:endParaRPr lang="sv-SE" sz="3600" dirty="0"/>
          </a:p>
          <a:p>
            <a:pPr marL="0" indent="0" eaLnBrk="1" hangingPunct="1">
              <a:buNone/>
            </a:pPr>
            <a:r>
              <a:rPr lang="sv-SE" sz="3600" dirty="0"/>
              <a:t>H</a:t>
            </a:r>
            <a:r>
              <a:rPr lang="sv-SE" sz="3600" dirty="0" smtClean="0"/>
              <a:t>ektisk </a:t>
            </a:r>
            <a:r>
              <a:rPr lang="sv-SE" sz="3600" dirty="0"/>
              <a:t>förändring, innovationer, </a:t>
            </a:r>
            <a:r>
              <a:rPr lang="sv-SE" sz="3600" dirty="0" smtClean="0"/>
              <a:t>stor osäkerhet</a:t>
            </a:r>
            <a:endParaRPr lang="sv-SE" sz="3600" dirty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/>
              <a:t>Tre framtidsbilder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3"/>
          <p:cNvSpPr>
            <a:spLocks noGrp="1" noChangeArrowheads="1"/>
          </p:cNvSpPr>
          <p:nvPr>
            <p:ph idx="1"/>
          </p:nvPr>
        </p:nvSpPr>
        <p:spPr>
          <a:xfrm>
            <a:off x="2155825" y="1844679"/>
            <a:ext cx="8269288" cy="4117975"/>
          </a:xfrm>
        </p:spPr>
        <p:txBody>
          <a:bodyPr/>
          <a:lstStyle/>
          <a:p>
            <a:pPr eaLnBrk="1" hangingPunct="1">
              <a:buClrTx/>
              <a:buFontTx/>
              <a:buNone/>
            </a:pPr>
            <a:r>
              <a:rPr lang="en-US" sz="3600" dirty="0">
                <a:latin typeface="Arial" charset="0"/>
                <a:cs typeface="Arial" charset="0"/>
              </a:rPr>
              <a:t>Vi </a:t>
            </a:r>
            <a:r>
              <a:rPr lang="en-US" sz="3600" dirty="0" err="1">
                <a:latin typeface="Arial" charset="0"/>
                <a:cs typeface="Arial" charset="0"/>
              </a:rPr>
              <a:t>har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det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otroligt</a:t>
            </a:r>
            <a:r>
              <a:rPr lang="en-US" sz="3600" dirty="0">
                <a:latin typeface="Arial" charset="0"/>
                <a:cs typeface="Arial" charset="0"/>
              </a:rPr>
              <a:t> bra</a:t>
            </a:r>
          </a:p>
          <a:p>
            <a:pPr eaLnBrk="1" hangingPunct="1">
              <a:buClrTx/>
              <a:buFontTx/>
              <a:buNone/>
            </a:pPr>
            <a:r>
              <a:rPr lang="en-US" sz="3600" dirty="0" err="1" smtClean="0">
                <a:latin typeface="Arial" charset="0"/>
                <a:cs typeface="Arial" charset="0"/>
              </a:rPr>
              <a:t>Konsumtionen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bara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ökar</a:t>
            </a:r>
            <a:endParaRPr lang="en-US" sz="3600" dirty="0">
              <a:latin typeface="Arial" charset="0"/>
              <a:cs typeface="Arial" charset="0"/>
            </a:endParaRPr>
          </a:p>
          <a:p>
            <a:pPr eaLnBrk="1" hangingPunct="1">
              <a:buClrTx/>
              <a:buFontTx/>
              <a:buNone/>
            </a:pPr>
            <a:r>
              <a:rPr lang="en-US" sz="3600" dirty="0" err="1" smtClean="0">
                <a:latin typeface="Arial" charset="0"/>
                <a:cs typeface="Arial" charset="0"/>
              </a:rPr>
              <a:t>Utbildningsnivån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bara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stiger</a:t>
            </a:r>
            <a:endParaRPr lang="en-US" sz="3600" dirty="0">
              <a:latin typeface="Arial" charset="0"/>
              <a:cs typeface="Arial" charset="0"/>
            </a:endParaRPr>
          </a:p>
          <a:p>
            <a:pPr eaLnBrk="1" hangingPunct="1">
              <a:buClrTx/>
              <a:buFontTx/>
              <a:buNone/>
            </a:pPr>
            <a:r>
              <a:rPr lang="en-US" sz="3600" dirty="0">
                <a:latin typeface="Arial" charset="0"/>
                <a:cs typeface="Arial" charset="0"/>
              </a:rPr>
              <a:t>Vi </a:t>
            </a:r>
            <a:r>
              <a:rPr lang="en-US" sz="3600" dirty="0" err="1">
                <a:latin typeface="Arial" charset="0"/>
                <a:cs typeface="Arial" charset="0"/>
              </a:rPr>
              <a:t>står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inför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stora</a:t>
            </a:r>
            <a:r>
              <a:rPr lang="en-US" sz="3600" dirty="0"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cs typeface="Arial" charset="0"/>
              </a:rPr>
              <a:t>utmaningar</a:t>
            </a:r>
            <a:endParaRPr lang="en-US" sz="3600" dirty="0">
              <a:latin typeface="Arial" charset="0"/>
              <a:cs typeface="Arial" charset="0"/>
            </a:endParaRPr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En lägesbeskrivning</a:t>
            </a:r>
          </a:p>
        </p:txBody>
      </p:sp>
    </p:spTree>
    <p:extLst>
      <p:ext uri="{BB962C8B-B14F-4D97-AF65-F5344CB8AC3E}">
        <p14:creationId xmlns:p14="http://schemas.microsoft.com/office/powerpoint/2010/main" val="7413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" y="787400"/>
            <a:ext cx="9961563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6" name="Text Box 3"/>
          <p:cNvSpPr txBox="1">
            <a:spLocks noChangeArrowheads="1"/>
          </p:cNvSpPr>
          <p:nvPr/>
        </p:nvSpPr>
        <p:spPr bwMode="auto">
          <a:xfrm>
            <a:off x="1716088" y="6308895"/>
            <a:ext cx="6373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Times" charset="0"/>
              </a:rPr>
              <a:t>Early experiments in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8186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Bildobjekt 3" descr="traffic_mosc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90600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42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713" y="0"/>
            <a:ext cx="5746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016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4" descr="http://www.boredpanda.com/blog/wp-content/uploads/2011/02/pod0021-shanghai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509588"/>
            <a:ext cx="99314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2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idx="1"/>
          </p:nvPr>
        </p:nvSpPr>
        <p:spPr>
          <a:xfrm>
            <a:off x="105" y="1844824"/>
            <a:ext cx="9345487" cy="3963694"/>
          </a:xfrm>
        </p:spPr>
        <p:txBody>
          <a:bodyPr>
            <a:normAutofit/>
          </a:bodyPr>
          <a:lstStyle/>
          <a:p>
            <a:pPr algn="ctr" eaLnBrk="1" hangingPunct="1">
              <a:buClrTx/>
              <a:buFont typeface="NewCenturySchlbk" charset="0"/>
              <a:buChar char=" "/>
              <a:defRPr/>
            </a:pPr>
            <a:r>
              <a:rPr lang="sv-SE" sz="19900" b="1" dirty="0" smtClean="0">
                <a:latin typeface="Helvetica Black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7490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351" y="-892175"/>
            <a:ext cx="6797675" cy="960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713"/>
            <a:ext cx="9906000" cy="5041900"/>
          </a:xfrm>
        </p:spPr>
        <p:txBody>
          <a:bodyPr/>
          <a:lstStyle/>
          <a:p>
            <a:pPr algn="ctr">
              <a:buClrTx/>
              <a:buFontTx/>
              <a:buNone/>
            </a:pPr>
            <a:r>
              <a:rPr lang="sv-SE" sz="11900" b="1" dirty="0">
                <a:latin typeface="Helvetica Black" charset="0"/>
              </a:rPr>
              <a:t>1</a:t>
            </a:r>
          </a:p>
          <a:p>
            <a:pPr algn="ctr">
              <a:buClrTx/>
              <a:buFontTx/>
              <a:buNone/>
            </a:pPr>
            <a:r>
              <a:rPr lang="sv-SE" sz="11900" b="1" dirty="0" smtClean="0">
                <a:latin typeface="Helvetica Black" charset="0"/>
              </a:rPr>
              <a:t>Innovation</a:t>
            </a:r>
            <a:endParaRPr lang="sv-SE" sz="11900" b="1" dirty="0">
              <a:latin typeface="Helvetica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9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3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9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1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8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5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9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8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2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1_Microsoft Office 98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4_Microsoft Office 98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0_Microsoft Office 98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3_Microsoft Office 98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6_Microsoft Office 98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7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0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7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Microsoft Office 98">
      <a:majorFont>
        <a:latin typeface="Helvetica"/>
        <a:ea typeface=""/>
        <a:cs typeface=""/>
      </a:majorFont>
      <a:minorFont>
        <a:latin typeface="NewCenturySchl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crosoft Office 98">
      <a:majorFont>
        <a:latin typeface="Helvetica Black"/>
        <a:ea typeface=""/>
        <a:cs typeface=""/>
      </a:majorFont>
      <a:minorFont>
        <a:latin typeface="NewCenturySchl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72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6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1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8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9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7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Microsoft Office 98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0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1_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246354</TotalTime>
  <Words>650</Words>
  <Application>Microsoft Office PowerPoint</Application>
  <PresentationFormat>A4 (210 x 297 mm)</PresentationFormat>
  <Paragraphs>147</Paragraphs>
  <Slides>58</Slides>
  <Notes>39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33</vt:i4>
      </vt:variant>
      <vt:variant>
        <vt:lpstr>Bildrubriker</vt:lpstr>
      </vt:variant>
      <vt:variant>
        <vt:i4>58</vt:i4>
      </vt:variant>
    </vt:vector>
  </HeadingPairs>
  <TitlesOfParts>
    <vt:vector size="100" baseType="lpstr">
      <vt:lpstr>ＭＳ Ｐゴシック</vt:lpstr>
      <vt:lpstr>Arial</vt:lpstr>
      <vt:lpstr>Calibri</vt:lpstr>
      <vt:lpstr>Helvetica</vt:lpstr>
      <vt:lpstr>Helvetica Black</vt:lpstr>
      <vt:lpstr>New Century Schlbk</vt:lpstr>
      <vt:lpstr>NewCenturySchlbk</vt:lpstr>
      <vt:lpstr>Times</vt:lpstr>
      <vt:lpstr>Times New Roman</vt:lpstr>
      <vt:lpstr>19_Microsoft Office 98</vt:lpstr>
      <vt:lpstr>52_Microsoft Office 98</vt:lpstr>
      <vt:lpstr>16_Microsoft Office 98</vt:lpstr>
      <vt:lpstr>58_Microsoft Office 98</vt:lpstr>
      <vt:lpstr>59_Microsoft Office 98</vt:lpstr>
      <vt:lpstr>27_Microsoft Office 98</vt:lpstr>
      <vt:lpstr>18_Microsoft Office 98</vt:lpstr>
      <vt:lpstr>60_Microsoft Office 98</vt:lpstr>
      <vt:lpstr>41_Microsoft Office 98</vt:lpstr>
      <vt:lpstr>63_Microsoft Office 98</vt:lpstr>
      <vt:lpstr>29_Microsoft Office 98</vt:lpstr>
      <vt:lpstr>31_Microsoft Office 98</vt:lpstr>
      <vt:lpstr>28_Microsoft Office 98</vt:lpstr>
      <vt:lpstr>35_Microsoft Office 98</vt:lpstr>
      <vt:lpstr>69_Microsoft Office 98</vt:lpstr>
      <vt:lpstr>8_Microsoft Office 98</vt:lpstr>
      <vt:lpstr>12_Microsoft Office 98</vt:lpstr>
      <vt:lpstr>10_Microsoft Office 98</vt:lpstr>
      <vt:lpstr>38_Microsoft Office 98</vt:lpstr>
      <vt:lpstr>51_Microsoft Office 98</vt:lpstr>
      <vt:lpstr>9_Microsoft Office 98</vt:lpstr>
      <vt:lpstr>6_Microsoft Office 98</vt:lpstr>
      <vt:lpstr>54_Microsoft Office 98</vt:lpstr>
      <vt:lpstr>50_Microsoft Office 98</vt:lpstr>
      <vt:lpstr>53_Microsoft Office 98</vt:lpstr>
      <vt:lpstr>56_Microsoft Office 98</vt:lpstr>
      <vt:lpstr>57_Microsoft Office 98</vt:lpstr>
      <vt:lpstr>20_Microsoft Office 98</vt:lpstr>
      <vt:lpstr>37_Microsoft Office 98</vt:lpstr>
      <vt:lpstr>Microsoft Office 98</vt:lpstr>
      <vt:lpstr>72_Microsoft Office 98</vt:lpstr>
      <vt:lpstr>36_Microsoft Office 98</vt:lpstr>
      <vt:lpstr>21_Microsoft Office 98</vt:lpstr>
      <vt:lpstr>Bo Dahlbom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Ett hektiskt innovationssamhälle</vt:lpstr>
      <vt:lpstr>PowerPoint-presentation</vt:lpstr>
      <vt:lpstr>PowerPoint-presentation</vt:lpstr>
      <vt:lpstr>PowerPoint-presentation</vt:lpstr>
      <vt:lpstr>Amazon.com</vt:lpstr>
      <vt:lpstr>PowerPoint-presentation</vt:lpstr>
      <vt:lpstr>Framtidens arbetsliv</vt:lpstr>
      <vt:lpstr>Ett globalt konsumtionssamhälle</vt:lpstr>
      <vt:lpstr>PowerPoint-presentation</vt:lpstr>
      <vt:lpstr>PowerPoint-presentation</vt:lpstr>
      <vt:lpstr>Internet byggs upp</vt:lpstr>
      <vt:lpstr>De sista 5 åren med Internet</vt:lpstr>
      <vt:lpstr>Livet är online</vt:lpstr>
      <vt:lpstr>Svensk sjukvård</vt:lpstr>
      <vt:lpstr>PowerPoint-presentation</vt:lpstr>
      <vt:lpstr>Sjukvård online</vt:lpstr>
      <vt:lpstr>Skolan börjar</vt:lpstr>
      <vt:lpstr>PowerPoint-presentation</vt:lpstr>
      <vt:lpstr>Utbildning online</vt:lpstr>
      <vt:lpstr>Ett online tjänstesamhälle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Exponentiell tillväxt</vt:lpstr>
      <vt:lpstr>PowerPoint-presentation</vt:lpstr>
      <vt:lpstr>Internet</vt:lpstr>
      <vt:lpstr>Internet of Everything</vt:lpstr>
      <vt:lpstr>Snabbt, Smart, Litet </vt:lpstr>
      <vt:lpstr>Tre framtidsbilder</vt:lpstr>
      <vt:lpstr>En lägesbeskrivning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Bo Dahlbom</dc:creator>
  <cp:lastModifiedBy>Anna Amgren</cp:lastModifiedBy>
  <cp:revision>2701</cp:revision>
  <cp:lastPrinted>2014-11-18T13:55:22Z</cp:lastPrinted>
  <dcterms:created xsi:type="dcterms:W3CDTF">2007-05-13T09:41:28Z</dcterms:created>
  <dcterms:modified xsi:type="dcterms:W3CDTF">2014-12-03T10:04:59Z</dcterms:modified>
</cp:coreProperties>
</file>