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  <p:sldMasterId id="2147483730" r:id="rId2"/>
  </p:sldMasterIdLst>
  <p:notesMasterIdLst>
    <p:notesMasterId r:id="rId8"/>
  </p:notesMasterIdLst>
  <p:sldIdLst>
    <p:sldId id="392" r:id="rId3"/>
    <p:sldId id="393" r:id="rId4"/>
    <p:sldId id="403" r:id="rId5"/>
    <p:sldId id="400" r:id="rId6"/>
    <p:sldId id="404" r:id="rId7"/>
  </p:sldIdLst>
  <p:sldSz cx="9144000" cy="6858000" type="screen4x3"/>
  <p:notesSz cx="7010400" cy="9296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>
          <p15:clr>
            <a:srgbClr val="A4A3A4"/>
          </p15:clr>
        </p15:guide>
        <p15:guide id="2" pos="5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1500" y="108"/>
      </p:cViewPr>
      <p:guideLst>
        <p:guide orient="horz" pos="1560"/>
        <p:guide pos="59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19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8409D8-AD79-4E69-84F2-B4D3B70B3AA8}" type="datetimeFigureOut">
              <a:rPr lang="sv-SE" smtClean="0"/>
              <a:t>2014-12-03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2DA357-C6D9-497A-9AB7-80BD22F3A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64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6650-FC6D-2D49-B214-EFFEE71FD91E}" type="datetimeFigureOut">
              <a:rPr lang="sv-SE" smtClean="0"/>
              <a:pPr/>
              <a:t>2014-12-03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743-2A47-1049-BE22-8914BCA5FF6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540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a egen bild - lägg i bakgru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3999" cy="685799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19" name="Platshållare för datum 1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EA79438-7DC2-4FEA-98BC-1543FEB9D9A7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20" name="Platshållare för bildnumm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/>
          </p:nvPr>
        </p:nvSpPr>
        <p:spPr>
          <a:xfrm>
            <a:off x="455614" y="1257300"/>
            <a:ext cx="3173412" cy="2876550"/>
          </a:xfrm>
          <a:solidFill>
            <a:srgbClr val="F5F3EE"/>
          </a:solidFill>
        </p:spPr>
        <p:txBody>
          <a:bodyPr lIns="230400" tIns="230400" rIns="230400" bIns="230400"/>
          <a:lstStyle>
            <a:lvl1pPr marL="0">
              <a:defRPr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0"/>
            <a:r>
              <a:rPr lang="sv-SE" dirty="0" smtClean="0"/>
              <a:t>Nivå två</a:t>
            </a:r>
          </a:p>
          <a:p>
            <a:pPr lvl="0"/>
            <a:r>
              <a:rPr lang="sv-SE" dirty="0" smtClean="0"/>
              <a:t>Nivå tre</a:t>
            </a:r>
          </a:p>
          <a:p>
            <a:pPr lvl="0"/>
            <a:r>
              <a:rPr lang="sv-SE" dirty="0" smtClean="0"/>
              <a:t>Nivå fyra</a:t>
            </a:r>
          </a:p>
          <a:p>
            <a:pPr lvl="0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6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örstasidan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Sida7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3" name="Platshållare för datum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8CF95-1CEC-4379-940D-49731EC44E13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457200" y="458105"/>
            <a:ext cx="2860675" cy="970838"/>
          </a:xfrm>
        </p:spPr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9" name="textruta 8"/>
          <p:cNvSpPr txBox="1"/>
          <p:nvPr userDrawn="1"/>
        </p:nvSpPr>
        <p:spPr>
          <a:xfrm>
            <a:off x="3222625" y="6224072"/>
            <a:ext cx="32734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sv-SE" sz="1000" dirty="0" smtClean="0">
                <a:solidFill>
                  <a:srgbClr val="F5F3EE"/>
                </a:solidFill>
              </a:rPr>
              <a:t>The Capital of Scandinavia</a:t>
            </a:r>
            <a:endParaRPr lang="sv-SE" sz="1000" dirty="0">
              <a:solidFill>
                <a:srgbClr val="F5F3EE"/>
              </a:solidFill>
            </a:endParaRPr>
          </a:p>
        </p:txBody>
      </p:sp>
      <p:pic>
        <p:nvPicPr>
          <p:cNvPr id="11" name="Bildobjekt 10" descr="StockholmsStad_logot#21B0A5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75050" y="461250"/>
            <a:ext cx="1613919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3540" y="1816100"/>
            <a:ext cx="3759259" cy="4159825"/>
          </a:xfrm>
        </p:spPr>
        <p:txBody>
          <a:bodyPr>
            <a:normAutofit/>
          </a:bodyPr>
          <a:lstStyle>
            <a:lvl1pPr>
              <a:buClrTx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88398" y="1816100"/>
            <a:ext cx="3861902" cy="4134425"/>
          </a:xfrm>
        </p:spPr>
        <p:txBody>
          <a:bodyPr>
            <a:normAutofit/>
          </a:bodyPr>
          <a:lstStyle>
            <a:lvl1pPr>
              <a:buClrTx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6650-FC6D-2D49-B214-EFFEE71FD91E}" type="datetimeFigureOut">
              <a:rPr lang="sv-SE" smtClean="0"/>
              <a:pPr/>
              <a:t>2014-12-03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743-2A47-1049-BE22-8914BCA5FF6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rubrik 1"/>
          <p:cNvSpPr>
            <a:spLocks noGrp="1"/>
          </p:cNvSpPr>
          <p:nvPr>
            <p:ph type="title"/>
          </p:nvPr>
        </p:nvSpPr>
        <p:spPr>
          <a:xfrm>
            <a:off x="1778000" y="188639"/>
            <a:ext cx="6972300" cy="8400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4134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53187" y="1794107"/>
            <a:ext cx="3845813" cy="11681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53187" y="3064181"/>
            <a:ext cx="3845813" cy="2674669"/>
          </a:xfrm>
        </p:spPr>
        <p:txBody>
          <a:bodyPr/>
          <a:lstStyle>
            <a:lvl1pPr>
              <a:buClrTx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51400" y="1794107"/>
            <a:ext cx="3898900" cy="11681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851400" y="3064181"/>
            <a:ext cx="3898900" cy="2674669"/>
          </a:xfrm>
        </p:spPr>
        <p:txBody>
          <a:bodyPr/>
          <a:lstStyle>
            <a:lvl1pPr>
              <a:buClrTx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6650-FC6D-2D49-B214-EFFEE71FD91E}" type="datetimeFigureOut">
              <a:rPr lang="sv-SE" smtClean="0"/>
              <a:pPr/>
              <a:t>2014-12-03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743-2A47-1049-BE22-8914BCA5FF6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rubrik 1"/>
          <p:cNvSpPr>
            <a:spLocks noGrp="1"/>
          </p:cNvSpPr>
          <p:nvPr>
            <p:ph type="title"/>
          </p:nvPr>
        </p:nvSpPr>
        <p:spPr>
          <a:xfrm>
            <a:off x="1778000" y="188641"/>
            <a:ext cx="6972300" cy="8400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08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5412" y="1727200"/>
            <a:ext cx="2798572" cy="795410"/>
          </a:xfrm>
        </p:spPr>
        <p:txBody>
          <a:bodyPr anchor="b"/>
          <a:lstStyle>
            <a:lvl1pPr algn="l">
              <a:defRPr sz="2000" b="1">
                <a:solidFill>
                  <a:srgbClr val="002C6C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94278" y="1727200"/>
            <a:ext cx="4956022" cy="4229100"/>
          </a:xfrm>
        </p:spPr>
        <p:txBody>
          <a:bodyPr/>
          <a:lstStyle>
            <a:lvl1pPr>
              <a:buClrTx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55412" y="2687250"/>
            <a:ext cx="2798571" cy="3269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6650-FC6D-2D49-B214-EFFEE71FD91E}" type="datetimeFigureOut">
              <a:rPr lang="sv-SE" smtClean="0"/>
              <a:pPr/>
              <a:t>2014-12-03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B743-2A47-1049-BE22-8914BCA5FF6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rubrik 1"/>
          <p:cNvSpPr txBox="1">
            <a:spLocks/>
          </p:cNvSpPr>
          <p:nvPr/>
        </p:nvSpPr>
        <p:spPr>
          <a:xfrm>
            <a:off x="1778000" y="188641"/>
            <a:ext cx="6972300" cy="8400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0" i="0" kern="12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311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, en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/>
          <p:cNvSpPr>
            <a:spLocks noGrp="1"/>
          </p:cNvSpPr>
          <p:nvPr>
            <p:ph type="body" sz="quarter" idx="13"/>
          </p:nvPr>
        </p:nvSpPr>
        <p:spPr>
          <a:xfrm>
            <a:off x="458787" y="1440000"/>
            <a:ext cx="54864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/>
            </a:lvl1pPr>
            <a:lvl2pPr indent="-396000">
              <a:defRPr/>
            </a:lvl2pPr>
            <a:lvl3pPr indent="-288000">
              <a:defRPr/>
            </a:lvl3pPr>
            <a:lvl4pPr indent="-288000">
              <a:defRPr/>
            </a:lvl4pPr>
            <a:lvl5pPr indent="-288000"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AC4DEF-1561-41E3-A47E-1AE64D3E72F2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639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458788" y="1440000"/>
            <a:ext cx="38880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 sz="2000"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785850" y="1440000"/>
            <a:ext cx="3888000" cy="3960000"/>
          </a:xfrm>
          <a:prstGeom prst="rect">
            <a:avLst/>
          </a:prstGeom>
        </p:spPr>
        <p:txBody>
          <a:bodyPr tIns="0"/>
          <a:lstStyle>
            <a:lvl1pPr marL="216000" indent="-216000">
              <a:spcAft>
                <a:spcPts val="480"/>
              </a:spcAft>
              <a:buFont typeface="Arial" pitchFamily="34" charset="0"/>
              <a:buChar char="•"/>
              <a:defRPr sz="2000"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20" name="Platshållare för datum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5C90092-4481-4CAB-AB05-C3D5BFC5317E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21" name="Platshållare för bildnumm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93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458788" y="1440000"/>
            <a:ext cx="3888000" cy="39600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buFont typeface="Arial" pitchFamily="34" charset="0"/>
              <a:buNone/>
              <a:defRPr sz="2000"/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4"/>
          </p:nvPr>
        </p:nvSpPr>
        <p:spPr>
          <a:xfrm>
            <a:off x="4572513" y="1440000"/>
            <a:ext cx="4104000" cy="396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endParaRPr lang="sv-SE" dirty="0"/>
          </a:p>
        </p:txBody>
      </p:sp>
      <p:sp>
        <p:nvSpPr>
          <p:cNvPr id="18" name="Platshållare för datum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50AAB9-D2D1-433B-B1B9-589BFA09C1D7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19" name="Platshållare för bild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0" name="Platshållare för sidfot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50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40000"/>
            <a:ext cx="5263116" cy="3960000"/>
          </a:xfrm>
          <a:prstGeom prst="rect">
            <a:avLst/>
          </a:prstGeom>
        </p:spPr>
        <p:txBody>
          <a:bodyPr/>
          <a:lstStyle>
            <a:lvl1pPr marL="0" indent="0" algn="l">
              <a:defRPr sz="1800"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B2F57-3B3D-4224-8984-C361905DB6EC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19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D8DA-1528-4C6E-9FAE-1360D865DB31}" type="datetime1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sv-SE" smtClean="0"/>
              <a:t>Sida </a:t>
            </a:r>
            <a:fld id="{42A5867E-8ECA-40F1-9DD6-AE7AFDFAA8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53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GS1_huvud_nytt 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8" y="0"/>
            <a:ext cx="9144000" cy="1718431"/>
          </a:xfrm>
          <a:prstGeom prst="rect">
            <a:avLst/>
          </a:prstGeom>
        </p:spPr>
      </p:pic>
      <p:pic>
        <p:nvPicPr>
          <p:cNvPr id="11" name="Bildobjekt 10" descr="GS1_ppt_siffror_dekor.png"/>
          <p:cNvPicPr>
            <a:picLocks noChangeAspect="1"/>
          </p:cNvPicPr>
          <p:nvPr/>
        </p:nvPicPr>
        <p:blipFill>
          <a:blip r:embed="rId7"/>
          <a:srcRect r="3304" b="4621"/>
          <a:stretch>
            <a:fillRect/>
          </a:stretch>
        </p:blipFill>
        <p:spPr>
          <a:xfrm>
            <a:off x="7042902" y="4997253"/>
            <a:ext cx="2107396" cy="1857737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778000" y="188641"/>
            <a:ext cx="6972300" cy="84006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91361" y="6356350"/>
            <a:ext cx="23994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D4C6650-FC6D-2D49-B214-EFFEE71FD91E}" type="datetimeFigureOut">
              <a:rPr lang="sv-SE" smtClean="0"/>
              <a:pPr/>
              <a:t>2014-12-03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657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850B743-2A47-1049-BE22-8914BCA5FF6F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GS1_ppt_siffror_dekor.png"/>
          <p:cNvPicPr>
            <a:picLocks noChangeAspect="1"/>
          </p:cNvPicPr>
          <p:nvPr/>
        </p:nvPicPr>
        <p:blipFill>
          <a:blip r:embed="rId7"/>
          <a:srcRect r="3304" b="4621"/>
          <a:stretch>
            <a:fillRect/>
          </a:stretch>
        </p:blipFill>
        <p:spPr>
          <a:xfrm>
            <a:off x="7042902" y="4997253"/>
            <a:ext cx="2107396" cy="1857737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50900" y="1816100"/>
            <a:ext cx="7899399" cy="408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230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5" r:id="rId2"/>
    <p:sldLayoutId id="2147483706" r:id="rId3"/>
    <p:sldLayoutId id="214748370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000" b="0" i="0" kern="120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34000" indent="-234000" algn="l" defTabSz="457200" rtl="0" eaLnBrk="1" latinLnBrk="0" hangingPunct="1">
        <a:spcBef>
          <a:spcPts val="600"/>
        </a:spcBef>
        <a:buClrTx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31188" cy="8429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xfrm>
            <a:off x="457200" y="1440000"/>
            <a:ext cx="8231188" cy="41321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2"/>
          </p:nvPr>
        </p:nvSpPr>
        <p:spPr>
          <a:xfrm>
            <a:off x="6554788" y="6088063"/>
            <a:ext cx="2133600" cy="153888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defTabSz="914400"/>
            <a:fld id="{8FD87E47-B018-4D9F-BACF-B33E4383886C}" type="datetime1">
              <a:rPr lang="sv-SE" smtClean="0"/>
              <a:pPr defTabSz="914400"/>
              <a:t>2014-12-03</a:t>
            </a:fld>
            <a:endParaRPr lang="sv-SE" dirty="0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6554788" y="6238975"/>
            <a:ext cx="2133600" cy="153888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defTabSz="914400"/>
            <a:r>
              <a:rPr lang="sv-SE" dirty="0" smtClean="0"/>
              <a:t>Sida </a:t>
            </a:r>
            <a:fld id="{42A5867E-8ECA-40F1-9DD6-AE7AFDFAA899}" type="slidenum">
              <a:rPr lang="sv-SE" smtClean="0"/>
              <a:pPr defTabSz="914400"/>
              <a:t>‹#›</a:t>
            </a:fld>
            <a:endParaRPr lang="sv-SE" dirty="0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3"/>
          </p:nvPr>
        </p:nvSpPr>
        <p:spPr>
          <a:xfrm>
            <a:off x="3181350" y="6274287"/>
            <a:ext cx="2895600" cy="153888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defTabSz="914400"/>
            <a:r>
              <a:rPr lang="sv-SE" smtClean="0"/>
              <a:t> </a:t>
            </a:r>
            <a:endParaRPr lang="sv-SE" dirty="0"/>
          </a:p>
        </p:txBody>
      </p:sp>
      <p:pic>
        <p:nvPicPr>
          <p:cNvPr id="9" name="Bildobjekt 8" descr="StockholmsStad_logot#21B0A5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77525" y="5954400"/>
            <a:ext cx="1613919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78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</p:sldLayoutIdLst>
  <p:hf hdr="0" ftr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800" b="1" kern="1200" spc="6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»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245807" y="1537657"/>
            <a:ext cx="5977711" cy="37362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v-SE" sz="3600" dirty="0">
                <a:solidFill>
                  <a:schemeClr val="accent6"/>
                </a:solidFill>
              </a:rPr>
              <a:t>Artikelinformation förenklar handel med </a:t>
            </a:r>
            <a:br>
              <a:rPr lang="sv-SE" sz="3600" dirty="0">
                <a:solidFill>
                  <a:schemeClr val="accent6"/>
                </a:solidFill>
              </a:rPr>
            </a:br>
            <a:r>
              <a:rPr lang="sv-SE" sz="3600" dirty="0">
                <a:solidFill>
                  <a:schemeClr val="accent6"/>
                </a:solidFill>
              </a:rPr>
              <a:t>belysningsartiklar</a:t>
            </a:r>
            <a:br>
              <a:rPr lang="sv-SE" sz="3600" dirty="0">
                <a:solidFill>
                  <a:schemeClr val="accent6"/>
                </a:solidFill>
              </a:rPr>
            </a:br>
            <a:r>
              <a:rPr lang="sv-SE" sz="4000" dirty="0" smtClean="0">
                <a:solidFill>
                  <a:schemeClr val="accent6"/>
                </a:solidFill>
              </a:rPr>
              <a:t/>
            </a:r>
            <a:br>
              <a:rPr lang="sv-SE" sz="4000" dirty="0" smtClean="0">
                <a:solidFill>
                  <a:schemeClr val="accent6"/>
                </a:solidFill>
              </a:rPr>
            </a:br>
            <a:r>
              <a:rPr lang="sv-SE" sz="4000" dirty="0" smtClean="0">
                <a:solidFill>
                  <a:schemeClr val="accent6"/>
                </a:solidFill>
              </a:rPr>
              <a:t/>
            </a:r>
            <a:br>
              <a:rPr lang="sv-SE" sz="4000" dirty="0" smtClean="0">
                <a:solidFill>
                  <a:schemeClr val="accent6"/>
                </a:solidFill>
              </a:rPr>
            </a:br>
            <a:r>
              <a:rPr lang="sv-SE" sz="3100" dirty="0" smtClean="0">
                <a:solidFill>
                  <a:schemeClr val="accent6"/>
                </a:solidFill>
              </a:rPr>
              <a:t>Anders Hedlund, Trafikkontoret</a:t>
            </a:r>
            <a:br>
              <a:rPr lang="sv-SE" sz="3100" dirty="0" smtClean="0">
                <a:solidFill>
                  <a:schemeClr val="accent6"/>
                </a:solidFill>
              </a:rPr>
            </a:br>
            <a:r>
              <a:rPr lang="sv-SE" sz="4000" dirty="0" smtClean="0">
                <a:solidFill>
                  <a:schemeClr val="accent6"/>
                </a:solidFill>
              </a:rPr>
              <a:t/>
            </a:r>
            <a:br>
              <a:rPr lang="sv-SE" sz="4000" dirty="0" smtClean="0">
                <a:solidFill>
                  <a:schemeClr val="accent6"/>
                </a:solidFill>
              </a:rPr>
            </a:br>
            <a:r>
              <a:rPr lang="sv-SE" sz="4000" dirty="0" smtClean="0">
                <a:solidFill>
                  <a:schemeClr val="accent6"/>
                </a:solidFill>
              </a:rPr>
              <a:t/>
            </a:r>
            <a:br>
              <a:rPr lang="sv-SE" sz="4000" dirty="0" smtClean="0">
                <a:solidFill>
                  <a:schemeClr val="accent6"/>
                </a:solidFill>
              </a:rPr>
            </a:br>
            <a:endParaRPr lang="sv-SE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4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458787" y="1101671"/>
            <a:ext cx="6444934" cy="4484939"/>
          </a:xfrm>
        </p:spPr>
        <p:txBody>
          <a:bodyPr>
            <a:normAutofit fontScale="92500" lnSpcReduction="10000"/>
          </a:bodyPr>
          <a:lstStyle/>
          <a:p>
            <a:r>
              <a:rPr lang="sv-SE" sz="2800" dirty="0" smtClean="0"/>
              <a:t>Spårbarhet</a:t>
            </a:r>
          </a:p>
          <a:p>
            <a:pPr lvl="1"/>
            <a:r>
              <a:rPr lang="sv-SE" dirty="0" smtClean="0"/>
              <a:t>LED-teknikens utveckling kräver snabb uppdatering av just nu gällande teknik</a:t>
            </a:r>
          </a:p>
          <a:p>
            <a:pPr lvl="1"/>
            <a:r>
              <a:rPr lang="sv-SE" dirty="0" smtClean="0"/>
              <a:t>Behov att kunna lagra och koppla ihop monterade produkter med ersättningsprodukter</a:t>
            </a:r>
          </a:p>
          <a:p>
            <a:pPr lvl="2"/>
            <a:r>
              <a:rPr lang="sv-SE" dirty="0" smtClean="0"/>
              <a:t>Livstider upp till 30 år i anläggningen</a:t>
            </a:r>
          </a:p>
          <a:p>
            <a:pPr lvl="1"/>
            <a:r>
              <a:rPr lang="sv-SE" dirty="0" smtClean="0"/>
              <a:t>Arbetsmetoder för att hantera spårbarhet i branschen saknas för att hantera den snabba innovationstakten</a:t>
            </a:r>
            <a:br>
              <a:rPr lang="sv-SE" dirty="0" smtClean="0"/>
            </a:br>
            <a:endParaRPr lang="sv-SE" dirty="0" smtClean="0"/>
          </a:p>
          <a:p>
            <a:r>
              <a:rPr lang="sv-SE" sz="2800" dirty="0" smtClean="0"/>
              <a:t>Förenkla beställningsflödet</a:t>
            </a:r>
          </a:p>
          <a:p>
            <a:pPr lvl="1"/>
            <a:r>
              <a:rPr lang="sv-SE" dirty="0" smtClean="0"/>
              <a:t>Manuell hantering vid orderläggning och fakturaavstämning</a:t>
            </a:r>
          </a:p>
          <a:p>
            <a:pPr lvl="2"/>
            <a:r>
              <a:rPr lang="sv-SE" dirty="0" smtClean="0"/>
              <a:t>Många externa aktörer del av arbetsprocessen</a:t>
            </a:r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Behov och utmaningar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564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458786" y="1300163"/>
            <a:ext cx="8229601" cy="4652768"/>
          </a:xfrm>
        </p:spPr>
        <p:txBody>
          <a:bodyPr>
            <a:normAutofit fontScale="77500" lnSpcReduction="20000"/>
          </a:bodyPr>
          <a:lstStyle/>
          <a:p>
            <a:r>
              <a:rPr lang="sv-SE" sz="2900" dirty="0" smtClean="0"/>
              <a:t>Lägga upp ny produkt</a:t>
            </a:r>
          </a:p>
          <a:p>
            <a:pPr lvl="1"/>
            <a:r>
              <a:rPr lang="sv-SE" dirty="0" smtClean="0"/>
              <a:t>20 minuter per produkt när all information finns tillgänglig</a:t>
            </a:r>
          </a:p>
          <a:p>
            <a:pPr lvl="1"/>
            <a:r>
              <a:rPr lang="sv-SE" dirty="0" smtClean="0"/>
              <a:t>40 minuter när informationen är bristfällig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b="1" dirty="0" smtClean="0"/>
              <a:t>75% av alla produkterna som läggs upp är bristfälliga</a:t>
            </a:r>
            <a:br>
              <a:rPr lang="sv-SE" b="1" dirty="0" smtClean="0"/>
            </a:br>
            <a:endParaRPr lang="sv-SE" b="1" dirty="0" smtClean="0"/>
          </a:p>
          <a:p>
            <a:r>
              <a:rPr lang="sv-SE" sz="2900" dirty="0" smtClean="0"/>
              <a:t>Uppdatera produktregister</a:t>
            </a:r>
          </a:p>
          <a:p>
            <a:pPr lvl="1"/>
            <a:r>
              <a:rPr lang="sv-SE" dirty="0" smtClean="0"/>
              <a:t>Två veckor per år läggs på att identifiera vilka produkter som utgått eller har ändrats.</a:t>
            </a:r>
          </a:p>
          <a:p>
            <a:pPr lvl="1"/>
            <a:r>
              <a:rPr lang="sv-SE" dirty="0" smtClean="0"/>
              <a:t>Detta görs manuellt tillsammans med samtliga leverantörer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b="1" dirty="0" smtClean="0"/>
              <a:t>Representant från leverantör sitter med på plats hos TK och går manuellt igenom produkt för produkt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sv-SE" b="1" dirty="0"/>
          </a:p>
          <a:p>
            <a:r>
              <a:rPr lang="sv-SE" sz="2900" dirty="0" smtClean="0"/>
              <a:t>Felleveranser</a:t>
            </a:r>
            <a:endParaRPr lang="sv-SE" sz="2900" dirty="0"/>
          </a:p>
          <a:p>
            <a:pPr lvl="1"/>
            <a:r>
              <a:rPr lang="sv-SE" dirty="0" smtClean="0"/>
              <a:t>3% av leveranserna blir fel</a:t>
            </a:r>
          </a:p>
          <a:p>
            <a:pPr lvl="1"/>
            <a:r>
              <a:rPr lang="sv-SE" dirty="0" smtClean="0"/>
              <a:t>33% av entreprenörens tid att hantera leveranser går åt att reda ut fel</a:t>
            </a:r>
          </a:p>
          <a:p>
            <a:pPr lvl="1"/>
            <a:r>
              <a:rPr lang="sv-SE" dirty="0" smtClean="0"/>
              <a:t>TK lägger ca 6 timmar i månaden på administration av felleveranser</a:t>
            </a:r>
            <a:endParaRPr lang="sv-SE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sv-SE" b="1" dirty="0" smtClean="0"/>
              <a:t>TK drabbas av kostnader för förseningar i projekten, returkostnader och kostnader för material som ej behövs</a:t>
            </a:r>
            <a:endParaRPr lang="sv-SE" b="1" dirty="0"/>
          </a:p>
          <a:p>
            <a:pPr lvl="2">
              <a:buFont typeface="Wingdings" panose="05000000000000000000" pitchFamily="2" charset="2"/>
              <a:buChar char="ü"/>
            </a:pPr>
            <a:endParaRPr lang="sv-SE" b="1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på kostnader i beställningsflödet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641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3"/>
          </p:nvPr>
        </p:nvSpPr>
        <p:spPr>
          <a:xfrm>
            <a:off x="458788" y="1440000"/>
            <a:ext cx="6801548" cy="4576752"/>
          </a:xfrm>
        </p:spPr>
        <p:txBody>
          <a:bodyPr>
            <a:normAutofit lnSpcReduction="10000"/>
          </a:bodyPr>
          <a:lstStyle/>
          <a:p>
            <a:pPr marL="216000" lvl="1" indent="-216000">
              <a:spcAft>
                <a:spcPts val="480"/>
              </a:spcAft>
              <a:buFont typeface="Arial" pitchFamily="34" charset="0"/>
              <a:buChar char="•"/>
            </a:pPr>
            <a:r>
              <a:rPr lang="sv-SE" dirty="0"/>
              <a:t>GS1s standard för </a:t>
            </a:r>
            <a:r>
              <a:rPr lang="sv-SE" dirty="0" smtClean="0"/>
              <a:t>Artikelinformation</a:t>
            </a:r>
          </a:p>
          <a:p>
            <a:pPr marL="1200150" lvl="3" indent="-342900">
              <a:spcAft>
                <a:spcPts val="480"/>
              </a:spcAft>
            </a:pPr>
            <a:r>
              <a:rPr lang="sv-SE" dirty="0" smtClean="0"/>
              <a:t>Global </a:t>
            </a:r>
            <a:r>
              <a:rPr lang="sv-SE" dirty="0"/>
              <a:t>standard  - förutsättning för oss med både nationella och internationella </a:t>
            </a:r>
            <a:r>
              <a:rPr lang="sv-SE" dirty="0" smtClean="0"/>
              <a:t>leverantörer</a:t>
            </a:r>
          </a:p>
          <a:p>
            <a:pPr marL="1200150" lvl="3" indent="-342900">
              <a:spcAft>
                <a:spcPts val="480"/>
              </a:spcAft>
            </a:pPr>
            <a:r>
              <a:rPr lang="sv-SE" dirty="0" smtClean="0"/>
              <a:t>GS1s </a:t>
            </a:r>
            <a:r>
              <a:rPr lang="sv-SE" dirty="0"/>
              <a:t>standard kompletteras med egenskapsklassning enligt </a:t>
            </a:r>
            <a:r>
              <a:rPr lang="sv-SE" dirty="0" smtClean="0"/>
              <a:t>ETIM </a:t>
            </a:r>
            <a:r>
              <a:rPr lang="sv-SE" dirty="0"/>
              <a:t>som redan används av </a:t>
            </a:r>
            <a:r>
              <a:rPr lang="sv-SE" dirty="0" smtClean="0"/>
              <a:t>leverantörsledet</a:t>
            </a:r>
          </a:p>
          <a:p>
            <a:pPr marL="342900" lvl="1" indent="-342900">
              <a:spcAft>
                <a:spcPts val="480"/>
              </a:spcAft>
              <a:buFont typeface="Arial" panose="020B0604020202020204" pitchFamily="34" charset="0"/>
              <a:buChar char="•"/>
            </a:pPr>
            <a:r>
              <a:rPr lang="sv-SE" dirty="0" smtClean="0"/>
              <a:t>Lägre kostnader</a:t>
            </a:r>
          </a:p>
          <a:p>
            <a:pPr marL="1200150" lvl="3" indent="-342900">
              <a:spcAft>
                <a:spcPts val="480"/>
              </a:spcAft>
            </a:pPr>
            <a:r>
              <a:rPr lang="sv-SE" sz="1600" dirty="0" smtClean="0"/>
              <a:t>Genom </a:t>
            </a:r>
            <a:r>
              <a:rPr lang="sv-SE" sz="1600" dirty="0"/>
              <a:t>att förenkla och standardisera processen för att hantera artikelinformationen minskar den manuella </a:t>
            </a:r>
            <a:r>
              <a:rPr lang="sv-SE" sz="1600" dirty="0" smtClean="0"/>
              <a:t>hanteringen</a:t>
            </a:r>
          </a:p>
          <a:p>
            <a:pPr marL="342900" lvl="1" indent="-342900">
              <a:spcAft>
                <a:spcPts val="480"/>
              </a:spcAft>
              <a:buFont typeface="Arial" panose="020B0604020202020204" pitchFamily="34" charset="0"/>
              <a:buChar char="•"/>
            </a:pPr>
            <a:r>
              <a:rPr lang="sv-SE" dirty="0" smtClean="0"/>
              <a:t>Spårbarhet</a:t>
            </a:r>
          </a:p>
          <a:p>
            <a:pPr marL="1200150" lvl="3" indent="-342900">
              <a:spcAft>
                <a:spcPts val="480"/>
              </a:spcAft>
            </a:pPr>
            <a:r>
              <a:rPr lang="sv-SE" sz="1600" dirty="0" smtClean="0"/>
              <a:t>Möjlighet </a:t>
            </a:r>
            <a:r>
              <a:rPr lang="sv-SE" sz="1600" dirty="0"/>
              <a:t>att lagra ersättningsinformation av hela produkter, eller ingående komponenter, som ersätts</a:t>
            </a:r>
          </a:p>
          <a:p>
            <a:pPr lvl="3"/>
            <a:r>
              <a:rPr lang="sv-SE" sz="1600" dirty="0"/>
              <a:t>Exempel: En ny generations LED-platta ersätter en tidigare variant, eller att ytterligare en ny variant av LED-platta tillkommit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Lägre kostnader och spårbarhet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743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3"/>
          </p:nvPr>
        </p:nvSpPr>
        <p:spPr>
          <a:xfrm>
            <a:off x="458788" y="1440000"/>
            <a:ext cx="6801548" cy="4576752"/>
          </a:xfrm>
        </p:spPr>
        <p:txBody>
          <a:bodyPr>
            <a:normAutofit/>
          </a:bodyPr>
          <a:lstStyle/>
          <a:p>
            <a:pPr marL="216000" lvl="1" indent="-216000">
              <a:spcAft>
                <a:spcPts val="480"/>
              </a:spcAft>
              <a:buFont typeface="Arial" pitchFamily="34" charset="0"/>
              <a:buChar char="•"/>
            </a:pPr>
            <a:r>
              <a:rPr lang="sv-SE" dirty="0"/>
              <a:t>Mål</a:t>
            </a:r>
          </a:p>
          <a:p>
            <a:pPr marL="616050" lvl="2" indent="-216000">
              <a:spcAft>
                <a:spcPts val="480"/>
              </a:spcAft>
            </a:pPr>
            <a:r>
              <a:rPr lang="sv-SE" dirty="0"/>
              <a:t>Svensk tillämpning av GS1s internationella standard för Artikelinformation för belysningsartiklar</a:t>
            </a:r>
          </a:p>
          <a:p>
            <a:pPr marL="616050" lvl="2" indent="-216000">
              <a:spcAft>
                <a:spcPts val="480"/>
              </a:spcAft>
            </a:pPr>
            <a:r>
              <a:rPr lang="sv-SE" dirty="0"/>
              <a:t>Egenskapsklassning enligt ETIM</a:t>
            </a:r>
          </a:p>
          <a:p>
            <a:pPr marL="216000" lvl="1" indent="-216000">
              <a:spcAft>
                <a:spcPts val="480"/>
              </a:spcAft>
              <a:buFont typeface="Arial" pitchFamily="34" charset="0"/>
              <a:buChar char="•"/>
            </a:pPr>
            <a:r>
              <a:rPr lang="sv-SE" dirty="0" smtClean="0"/>
              <a:t>Projektstart</a:t>
            </a:r>
          </a:p>
          <a:p>
            <a:pPr marL="616050" lvl="2" indent="-216000">
              <a:spcAft>
                <a:spcPts val="480"/>
              </a:spcAft>
            </a:pPr>
            <a:r>
              <a:rPr lang="sv-SE" dirty="0" smtClean="0"/>
              <a:t>Hösten 2014</a:t>
            </a:r>
          </a:p>
          <a:p>
            <a:pPr marL="216000" lvl="1" indent="-216000">
              <a:spcAft>
                <a:spcPts val="480"/>
              </a:spcAft>
              <a:buFont typeface="Arial" pitchFamily="34" charset="0"/>
              <a:buChar char="•"/>
            </a:pPr>
            <a:r>
              <a:rPr lang="sv-SE" dirty="0" smtClean="0"/>
              <a:t>Deltagare</a:t>
            </a:r>
          </a:p>
          <a:p>
            <a:pPr marL="616050" lvl="2" indent="-216000">
              <a:spcAft>
                <a:spcPts val="480"/>
              </a:spcAft>
            </a:pPr>
            <a:r>
              <a:rPr lang="sv-SE" dirty="0" smtClean="0"/>
              <a:t>Tillverkare, leverantörer</a:t>
            </a:r>
            <a:r>
              <a:rPr lang="sv-SE" dirty="0"/>
              <a:t>, grossister </a:t>
            </a:r>
            <a:r>
              <a:rPr lang="sv-SE" dirty="0" smtClean="0"/>
              <a:t>av belysning</a:t>
            </a:r>
          </a:p>
          <a:p>
            <a:pPr marL="616050" lvl="2" indent="-216000">
              <a:spcAft>
                <a:spcPts val="480"/>
              </a:spcAft>
            </a:pPr>
            <a:r>
              <a:rPr lang="sv-SE" dirty="0" smtClean="0"/>
              <a:t>Brukare</a:t>
            </a:r>
            <a:r>
              <a:rPr lang="sv-SE" dirty="0"/>
              <a:t>, till exempel trafikkontoren i Stockholms och Göteborgs stad, Trafikverket och Falu kommun</a:t>
            </a:r>
            <a:r>
              <a:rPr lang="sv-SE" dirty="0" smtClean="0"/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Användargrupp:</a:t>
            </a:r>
            <a:br>
              <a:rPr lang="sv-SE" dirty="0" smtClean="0"/>
            </a:br>
            <a:r>
              <a:rPr lang="sv-SE" dirty="0" smtClean="0"/>
              <a:t>GS1 Artikelinformation för belysningsartiklar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24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S1_PPT">
  <a:themeElements>
    <a:clrScheme name="GS1 - PPT">
      <a:dk1>
        <a:srgbClr val="002C6C"/>
      </a:dk1>
      <a:lt1>
        <a:sysClr val="window" lastClr="FFFFFF"/>
      </a:lt1>
      <a:dk2>
        <a:srgbClr val="000000"/>
      </a:dk2>
      <a:lt2>
        <a:srgbClr val="E3E3EE"/>
      </a:lt2>
      <a:accent1>
        <a:srgbClr val="F26334"/>
      </a:accent1>
      <a:accent2>
        <a:srgbClr val="807F83"/>
      </a:accent2>
      <a:accent3>
        <a:srgbClr val="D1D3D4"/>
      </a:accent3>
      <a:accent4>
        <a:srgbClr val="007381"/>
      </a:accent4>
      <a:accent5>
        <a:srgbClr val="00A4A7"/>
      </a:accent5>
      <a:accent6>
        <a:srgbClr val="840265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nehållssidor">
  <a:themeElements>
    <a:clrScheme name="Anpassat 1">
      <a:dk1>
        <a:srgbClr val="000000"/>
      </a:dk1>
      <a:lt1>
        <a:srgbClr val="BCAAD0"/>
      </a:lt1>
      <a:dk2>
        <a:srgbClr val="007EC4"/>
      </a:dk2>
      <a:lt2>
        <a:srgbClr val="ACC7E9"/>
      </a:lt2>
      <a:accent1>
        <a:srgbClr val="E4B1C3"/>
      </a:accent1>
      <a:accent2>
        <a:srgbClr val="C40068"/>
      </a:accent2>
      <a:accent3>
        <a:srgbClr val="B6D7D3"/>
      </a:accent3>
      <a:accent4>
        <a:srgbClr val="289D93"/>
      </a:accent4>
      <a:accent5>
        <a:srgbClr val="CB5019"/>
      </a:accent5>
      <a:accent6>
        <a:srgbClr val="FFFFFF"/>
      </a:accent6>
      <a:hlink>
        <a:srgbClr val="007EC4"/>
      </a:hlink>
      <a:folHlink>
        <a:srgbClr val="683788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GS1pptMALL2013</Template>
  <TotalTime>1551</TotalTime>
  <Words>210</Words>
  <Application>Microsoft Office PowerPoint</Application>
  <PresentationFormat>Bildspel på skärmen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1_GS1_PPT</vt:lpstr>
      <vt:lpstr>Innehållssidor</vt:lpstr>
      <vt:lpstr>Artikelinformation förenklar handel med  belysningsartiklar   Anders Hedlund, Trafikkontoret   </vt:lpstr>
      <vt:lpstr>Behov och utmaningar</vt:lpstr>
      <vt:lpstr>Exempel på kostnader i beställningsflödet</vt:lpstr>
      <vt:lpstr>Lägre kostnader och spårbarhet</vt:lpstr>
      <vt:lpstr>Användargrupp: GS1 Artikelinformation för belysningsartiklar</vt:lpstr>
    </vt:vector>
  </TitlesOfParts>
  <Company>GS1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Startsida med rubrik i  Arial Regular 38 pt</dc:title>
  <dc:creator>Jenny Andersson</dc:creator>
  <cp:lastModifiedBy>Anna Amgren</cp:lastModifiedBy>
  <cp:revision>78</cp:revision>
  <cp:lastPrinted>2014-09-15T12:42:53Z</cp:lastPrinted>
  <dcterms:created xsi:type="dcterms:W3CDTF">2014-09-03T08:44:25Z</dcterms:created>
  <dcterms:modified xsi:type="dcterms:W3CDTF">2014-12-03T10:03:45Z</dcterms:modified>
</cp:coreProperties>
</file>