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6" r:id="rId2"/>
    <p:sldMasterId id="2147483686" r:id="rId3"/>
    <p:sldMasterId id="2147483699" r:id="rId4"/>
  </p:sldMasterIdLst>
  <p:notesMasterIdLst>
    <p:notesMasterId r:id="rId23"/>
  </p:notesMasterIdLst>
  <p:sldIdLst>
    <p:sldId id="270" r:id="rId5"/>
    <p:sldId id="282" r:id="rId6"/>
    <p:sldId id="261" r:id="rId7"/>
    <p:sldId id="258" r:id="rId8"/>
    <p:sldId id="259" r:id="rId9"/>
    <p:sldId id="260" r:id="rId10"/>
    <p:sldId id="264" r:id="rId11"/>
    <p:sldId id="272" r:id="rId12"/>
    <p:sldId id="274" r:id="rId13"/>
    <p:sldId id="279" r:id="rId14"/>
    <p:sldId id="275" r:id="rId15"/>
    <p:sldId id="284" r:id="rId16"/>
    <p:sldId id="268" r:id="rId17"/>
    <p:sldId id="269" r:id="rId18"/>
    <p:sldId id="276" r:id="rId19"/>
    <p:sldId id="278" r:id="rId20"/>
    <p:sldId id="277" r:id="rId21"/>
    <p:sldId id="281" r:id="rId2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440" autoAdjust="0"/>
  </p:normalViewPr>
  <p:slideViewPr>
    <p:cSldViewPr>
      <p:cViewPr varScale="1">
        <p:scale>
          <a:sx n="89" d="100"/>
          <a:sy n="89" d="100"/>
        </p:scale>
        <p:origin x="22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ED9B8E-8944-4816-A4D6-1107B9D0E3B8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4B5D5772-1937-43DA-B202-BD7D8219077C}">
      <dgm:prSet phldrT="[Text]" custT="1"/>
      <dgm:spPr/>
      <dgm:t>
        <a:bodyPr/>
        <a:lstStyle/>
        <a:p>
          <a:r>
            <a:rPr lang="sv-SE" sz="1400" dirty="0" smtClean="0"/>
            <a:t>E-handel i staten</a:t>
          </a:r>
          <a:endParaRPr lang="sv-SE" sz="1400" dirty="0"/>
        </a:p>
      </dgm:t>
    </dgm:pt>
    <dgm:pt modelId="{E9A1DF10-8C46-413A-8907-542910193B56}" type="parTrans" cxnId="{DF920D78-27C7-40CE-95C7-E4875B00E451}">
      <dgm:prSet/>
      <dgm:spPr/>
      <dgm:t>
        <a:bodyPr/>
        <a:lstStyle/>
        <a:p>
          <a:endParaRPr lang="sv-SE"/>
        </a:p>
      </dgm:t>
    </dgm:pt>
    <dgm:pt modelId="{5D5963C5-FE26-462A-8B63-DE7BE44EE14C}" type="sibTrans" cxnId="{DF920D78-27C7-40CE-95C7-E4875B00E451}">
      <dgm:prSet/>
      <dgm:spPr/>
      <dgm:t>
        <a:bodyPr/>
        <a:lstStyle/>
        <a:p>
          <a:endParaRPr lang="sv-SE"/>
        </a:p>
      </dgm:t>
    </dgm:pt>
    <dgm:pt modelId="{B628D3F3-415E-4ECB-97E7-A28A04E6DA4C}">
      <dgm:prSet phldrT="[Text]" custT="1"/>
      <dgm:spPr/>
      <dgm:t>
        <a:bodyPr/>
        <a:lstStyle/>
        <a:p>
          <a:r>
            <a:rPr lang="sv-SE" sz="1400" dirty="0" smtClean="0"/>
            <a:t>PEPPOL</a:t>
          </a:r>
          <a:endParaRPr lang="sv-SE" sz="1400" dirty="0"/>
        </a:p>
      </dgm:t>
    </dgm:pt>
    <dgm:pt modelId="{10DC300C-2D29-4749-99FD-570EDBB1020D}" type="parTrans" cxnId="{09538008-6C34-45FE-833B-EAA588B8CE98}">
      <dgm:prSet/>
      <dgm:spPr/>
      <dgm:t>
        <a:bodyPr/>
        <a:lstStyle/>
        <a:p>
          <a:endParaRPr lang="sv-SE"/>
        </a:p>
      </dgm:t>
    </dgm:pt>
    <dgm:pt modelId="{10E4FD0E-FDAE-499A-81BD-827ABB229D6C}" type="sibTrans" cxnId="{09538008-6C34-45FE-833B-EAA588B8CE98}">
      <dgm:prSet/>
      <dgm:spPr/>
      <dgm:t>
        <a:bodyPr/>
        <a:lstStyle/>
        <a:p>
          <a:endParaRPr lang="sv-SE"/>
        </a:p>
      </dgm:t>
    </dgm:pt>
    <dgm:pt modelId="{87C4F4D7-3863-48F4-BF49-5B327DDEC925}">
      <dgm:prSet phldrT="[Text]" custT="1"/>
      <dgm:spPr/>
      <dgm:t>
        <a:bodyPr/>
        <a:lstStyle/>
        <a:p>
          <a:r>
            <a:rPr lang="sv-SE" sz="1400" dirty="0" smtClean="0"/>
            <a:t>E-SENS</a:t>
          </a:r>
          <a:endParaRPr lang="sv-SE" sz="1400" dirty="0"/>
        </a:p>
      </dgm:t>
    </dgm:pt>
    <dgm:pt modelId="{3FA39901-399B-4120-8855-554F8334F2F3}" type="parTrans" cxnId="{FDBD1599-89A1-42B9-802A-64463D790AE5}">
      <dgm:prSet/>
      <dgm:spPr/>
      <dgm:t>
        <a:bodyPr/>
        <a:lstStyle/>
        <a:p>
          <a:endParaRPr lang="sv-SE"/>
        </a:p>
      </dgm:t>
    </dgm:pt>
    <dgm:pt modelId="{82AB03E8-2645-4116-9658-028802B6FA15}" type="sibTrans" cxnId="{FDBD1599-89A1-42B9-802A-64463D790AE5}">
      <dgm:prSet/>
      <dgm:spPr/>
      <dgm:t>
        <a:bodyPr/>
        <a:lstStyle/>
        <a:p>
          <a:endParaRPr lang="sv-SE"/>
        </a:p>
      </dgm:t>
    </dgm:pt>
    <dgm:pt modelId="{2F80F180-2586-4D1F-B1F9-34FBF8CE015B}">
      <dgm:prSet phldrT="[Text]" custT="1"/>
      <dgm:spPr/>
      <dgm:t>
        <a:bodyPr/>
        <a:lstStyle/>
        <a:p>
          <a:r>
            <a:rPr lang="sv-SE" sz="1400" dirty="0" smtClean="0"/>
            <a:t>Digitalisering</a:t>
          </a:r>
          <a:endParaRPr lang="sv-SE" sz="1400" dirty="0"/>
        </a:p>
      </dgm:t>
    </dgm:pt>
    <dgm:pt modelId="{50229659-0ABF-4A7D-A1F4-9031EC07E429}" type="parTrans" cxnId="{DC6E1EED-CDF6-40AE-B8E7-8BB4A1033A9E}">
      <dgm:prSet/>
      <dgm:spPr/>
      <dgm:t>
        <a:bodyPr/>
        <a:lstStyle/>
        <a:p>
          <a:endParaRPr lang="sv-SE"/>
        </a:p>
      </dgm:t>
    </dgm:pt>
    <dgm:pt modelId="{797983B4-9A92-48C3-9726-AED0F7247F4A}" type="sibTrans" cxnId="{DC6E1EED-CDF6-40AE-B8E7-8BB4A1033A9E}">
      <dgm:prSet/>
      <dgm:spPr/>
      <dgm:t>
        <a:bodyPr/>
        <a:lstStyle/>
        <a:p>
          <a:endParaRPr lang="sv-SE"/>
        </a:p>
      </dgm:t>
    </dgm:pt>
    <dgm:pt modelId="{94154FA3-E2F8-4BFE-A7F1-BABC3622E38C}">
      <dgm:prSet phldrT="[Text]" custT="1"/>
      <dgm:spPr/>
      <dgm:t>
        <a:bodyPr/>
        <a:lstStyle/>
        <a:p>
          <a:r>
            <a:rPr lang="sv-SE" sz="1100" dirty="0" smtClean="0"/>
            <a:t>Effektivisera interna processer</a:t>
          </a:r>
          <a:endParaRPr lang="sv-SE" sz="1100" dirty="0"/>
        </a:p>
      </dgm:t>
    </dgm:pt>
    <dgm:pt modelId="{B07BAF6B-55AC-4BCA-8891-1F50B53D3701}" type="parTrans" cxnId="{9A985992-312D-4549-A17E-E2641DD7EC45}">
      <dgm:prSet/>
      <dgm:spPr/>
      <dgm:t>
        <a:bodyPr/>
        <a:lstStyle/>
        <a:p>
          <a:endParaRPr lang="sv-SE"/>
        </a:p>
      </dgm:t>
    </dgm:pt>
    <dgm:pt modelId="{6AFDB89B-AA03-42A0-9D5A-9C70D35FA0E0}" type="sibTrans" cxnId="{9A985992-312D-4549-A17E-E2641DD7EC45}">
      <dgm:prSet/>
      <dgm:spPr/>
      <dgm:t>
        <a:bodyPr/>
        <a:lstStyle/>
        <a:p>
          <a:endParaRPr lang="sv-SE"/>
        </a:p>
      </dgm:t>
    </dgm:pt>
    <dgm:pt modelId="{D0245227-CC43-4310-AEBC-A7E771C7D417}">
      <dgm:prSet phldrT="[Text]" custT="1"/>
      <dgm:spPr/>
      <dgm:t>
        <a:bodyPr/>
        <a:lstStyle/>
        <a:p>
          <a:r>
            <a:rPr lang="sv-SE" sz="1100" smtClean="0"/>
            <a:t>Nationell spridning av PEPPOL i fokus</a:t>
          </a:r>
          <a:endParaRPr lang="sv-SE" sz="1100" dirty="0"/>
        </a:p>
      </dgm:t>
    </dgm:pt>
    <dgm:pt modelId="{31290FF4-03A5-4B2D-AC3C-58E3525CACCB}" type="parTrans" cxnId="{A13D56A9-0A0F-4733-97A7-6CC2B446362B}">
      <dgm:prSet/>
      <dgm:spPr/>
      <dgm:t>
        <a:bodyPr/>
        <a:lstStyle/>
        <a:p>
          <a:endParaRPr lang="sv-SE"/>
        </a:p>
      </dgm:t>
    </dgm:pt>
    <dgm:pt modelId="{61F71D59-D6BC-49C7-9715-394A4E6A5CB2}" type="sibTrans" cxnId="{A13D56A9-0A0F-4733-97A7-6CC2B446362B}">
      <dgm:prSet/>
      <dgm:spPr/>
      <dgm:t>
        <a:bodyPr/>
        <a:lstStyle/>
        <a:p>
          <a:endParaRPr lang="sv-SE"/>
        </a:p>
      </dgm:t>
    </dgm:pt>
    <dgm:pt modelId="{14900777-8618-486C-B423-A676ADD3E7BE}">
      <dgm:prSet phldrT="[Text]" custT="1"/>
      <dgm:spPr/>
      <dgm:t>
        <a:bodyPr/>
        <a:lstStyle/>
        <a:p>
          <a:r>
            <a:rPr lang="sv-SE" sz="1100" dirty="0" smtClean="0"/>
            <a:t>Fokus att genomföra piloterna</a:t>
          </a:r>
          <a:endParaRPr lang="sv-SE" sz="1100" dirty="0"/>
        </a:p>
      </dgm:t>
    </dgm:pt>
    <dgm:pt modelId="{2B0BF4BF-2FD9-4D7E-9F11-001FAA2A4F0D}" type="parTrans" cxnId="{8693A692-966D-4F2F-A7A5-1AEBF9DFC70E}">
      <dgm:prSet/>
      <dgm:spPr/>
      <dgm:t>
        <a:bodyPr/>
        <a:lstStyle/>
        <a:p>
          <a:endParaRPr lang="sv-SE"/>
        </a:p>
      </dgm:t>
    </dgm:pt>
    <dgm:pt modelId="{C6A1055E-7475-4196-888D-31C39634F87C}" type="sibTrans" cxnId="{8693A692-966D-4F2F-A7A5-1AEBF9DFC70E}">
      <dgm:prSet/>
      <dgm:spPr/>
      <dgm:t>
        <a:bodyPr/>
        <a:lstStyle/>
        <a:p>
          <a:endParaRPr lang="sv-SE"/>
        </a:p>
      </dgm:t>
    </dgm:pt>
    <dgm:pt modelId="{16F43807-BE81-4F55-BBBF-144D531F60DE}">
      <dgm:prSet phldrT="[Text]" custT="1"/>
      <dgm:spPr/>
      <dgm:t>
        <a:bodyPr/>
        <a:lstStyle/>
        <a:p>
          <a:r>
            <a:rPr lang="sv-SE" sz="1100" dirty="0" smtClean="0"/>
            <a:t>Stabsroll att stödja Närings-departementet</a:t>
          </a:r>
          <a:endParaRPr lang="sv-SE" sz="1100" dirty="0"/>
        </a:p>
      </dgm:t>
    </dgm:pt>
    <dgm:pt modelId="{09798F8C-EC74-48C3-B84E-1208CCA19211}" type="parTrans" cxnId="{96808148-0014-4C1F-A51A-64EDDA6B52E2}">
      <dgm:prSet/>
      <dgm:spPr/>
      <dgm:t>
        <a:bodyPr/>
        <a:lstStyle/>
        <a:p>
          <a:endParaRPr lang="sv-SE"/>
        </a:p>
      </dgm:t>
    </dgm:pt>
    <dgm:pt modelId="{C7A796DC-300A-4121-A716-ACECF5D472E6}" type="sibTrans" cxnId="{96808148-0014-4C1F-A51A-64EDDA6B52E2}">
      <dgm:prSet/>
      <dgm:spPr/>
      <dgm:t>
        <a:bodyPr/>
        <a:lstStyle/>
        <a:p>
          <a:endParaRPr lang="sv-SE"/>
        </a:p>
      </dgm:t>
    </dgm:pt>
    <dgm:pt modelId="{0381A5E7-CC29-4BDA-9A43-5DF8349012C8}">
      <dgm:prSet custT="1"/>
      <dgm:spPr/>
      <dgm:t>
        <a:bodyPr/>
        <a:lstStyle/>
        <a:p>
          <a:r>
            <a:rPr lang="sv-SE" sz="1100" dirty="0" smtClean="0"/>
            <a:t>Fortsatt leda OPENPEPPOL Post-</a:t>
          </a:r>
          <a:r>
            <a:rPr lang="sv-SE" sz="1100" dirty="0" err="1" smtClean="0"/>
            <a:t>award</a:t>
          </a:r>
          <a:r>
            <a:rPr lang="sv-SE" sz="1100" dirty="0" smtClean="0"/>
            <a:t> </a:t>
          </a:r>
          <a:r>
            <a:rPr lang="sv-SE" sz="1100" dirty="0" err="1" smtClean="0"/>
            <a:t>community</a:t>
          </a:r>
          <a:endParaRPr lang="sv-SE" sz="1100" dirty="0"/>
        </a:p>
      </dgm:t>
    </dgm:pt>
    <dgm:pt modelId="{89A0BA88-3D5C-41AF-B548-FF8EC9CA7403}" type="parTrans" cxnId="{B962AD87-4E01-4C36-9481-C3C1AB6F3F6C}">
      <dgm:prSet/>
      <dgm:spPr/>
      <dgm:t>
        <a:bodyPr/>
        <a:lstStyle/>
        <a:p>
          <a:endParaRPr lang="sv-SE"/>
        </a:p>
      </dgm:t>
    </dgm:pt>
    <dgm:pt modelId="{6E1F583A-A14C-4C3D-B2AA-3373D493BC27}" type="sibTrans" cxnId="{B962AD87-4E01-4C36-9481-C3C1AB6F3F6C}">
      <dgm:prSet/>
      <dgm:spPr/>
      <dgm:t>
        <a:bodyPr/>
        <a:lstStyle/>
        <a:p>
          <a:endParaRPr lang="sv-SE"/>
        </a:p>
      </dgm:t>
    </dgm:pt>
    <dgm:pt modelId="{DDF97B60-3E01-442F-A3EB-40811972E64B}">
      <dgm:prSet custT="1"/>
      <dgm:spPr/>
      <dgm:t>
        <a:bodyPr/>
        <a:lstStyle/>
        <a:p>
          <a:r>
            <a:rPr lang="sv-SE" sz="1100" dirty="0" smtClean="0"/>
            <a:t>Samordnad leverantörs-anslutning</a:t>
          </a:r>
        </a:p>
      </dgm:t>
    </dgm:pt>
    <dgm:pt modelId="{5131E3F2-21C8-4A67-8B8E-EB873056C5F8}" type="parTrans" cxnId="{79550A68-E88C-451A-9F34-452C16378EE3}">
      <dgm:prSet/>
      <dgm:spPr/>
      <dgm:t>
        <a:bodyPr/>
        <a:lstStyle/>
        <a:p>
          <a:endParaRPr lang="sv-SE"/>
        </a:p>
      </dgm:t>
    </dgm:pt>
    <dgm:pt modelId="{EF9594E9-B868-4358-8743-7C3DA6EF2187}" type="sibTrans" cxnId="{79550A68-E88C-451A-9F34-452C16378EE3}">
      <dgm:prSet/>
      <dgm:spPr/>
      <dgm:t>
        <a:bodyPr/>
        <a:lstStyle/>
        <a:p>
          <a:endParaRPr lang="sv-SE"/>
        </a:p>
      </dgm:t>
    </dgm:pt>
    <dgm:pt modelId="{486016A9-4C95-48C9-B3B9-DE1C571AACC7}">
      <dgm:prSet custT="1"/>
      <dgm:spPr/>
      <dgm:t>
        <a:bodyPr/>
        <a:lstStyle/>
        <a:p>
          <a:r>
            <a:rPr lang="sv-SE" sz="1100" dirty="0" smtClean="0"/>
            <a:t>Följa upp nyckeltal/resultat-indikatorer</a:t>
          </a:r>
        </a:p>
      </dgm:t>
    </dgm:pt>
    <dgm:pt modelId="{CE8DCF0E-7CAC-45D0-A7FF-4AADAF1C8044}" type="parTrans" cxnId="{BF6A50C2-83DC-4539-BE54-0C9E53EE56C3}">
      <dgm:prSet/>
      <dgm:spPr/>
      <dgm:t>
        <a:bodyPr/>
        <a:lstStyle/>
        <a:p>
          <a:endParaRPr lang="sv-SE"/>
        </a:p>
      </dgm:t>
    </dgm:pt>
    <dgm:pt modelId="{A1DDA284-9BE3-40E8-ACB3-88FCFE56420D}" type="sibTrans" cxnId="{BF6A50C2-83DC-4539-BE54-0C9E53EE56C3}">
      <dgm:prSet/>
      <dgm:spPr/>
      <dgm:t>
        <a:bodyPr/>
        <a:lstStyle/>
        <a:p>
          <a:endParaRPr lang="sv-SE"/>
        </a:p>
      </dgm:t>
    </dgm:pt>
    <dgm:pt modelId="{AE85B68E-65AA-405D-9393-B3C2300A8422}">
      <dgm:prSet custT="1"/>
      <dgm:spPr/>
      <dgm:t>
        <a:bodyPr/>
        <a:lstStyle/>
        <a:p>
          <a:r>
            <a:rPr lang="sv-SE" sz="1100" dirty="0" smtClean="0"/>
            <a:t>Färdplan PEPPOL</a:t>
          </a:r>
        </a:p>
      </dgm:t>
    </dgm:pt>
    <dgm:pt modelId="{CEBD5E12-32FB-4546-8479-52F9A877A9E9}" type="parTrans" cxnId="{F0166583-6C59-48F0-894E-179EAD350ACF}">
      <dgm:prSet/>
      <dgm:spPr/>
      <dgm:t>
        <a:bodyPr/>
        <a:lstStyle/>
        <a:p>
          <a:endParaRPr lang="sv-SE"/>
        </a:p>
      </dgm:t>
    </dgm:pt>
    <dgm:pt modelId="{9877243D-FF52-48E9-A8C9-B35FE48A55F3}" type="sibTrans" cxnId="{F0166583-6C59-48F0-894E-179EAD350ACF}">
      <dgm:prSet/>
      <dgm:spPr/>
      <dgm:t>
        <a:bodyPr/>
        <a:lstStyle/>
        <a:p>
          <a:endParaRPr lang="sv-SE"/>
        </a:p>
      </dgm:t>
    </dgm:pt>
    <dgm:pt modelId="{9ACD29A7-1876-4A1D-8415-6570D59C3A2C}">
      <dgm:prSet custT="1"/>
      <dgm:spPr/>
      <dgm:t>
        <a:bodyPr/>
        <a:lstStyle/>
        <a:p>
          <a:r>
            <a:rPr lang="sv-SE" sz="1100" dirty="0" smtClean="0"/>
            <a:t>Uppdrag kring IT-kostnader, riskprojekt och IT-mognad</a:t>
          </a:r>
        </a:p>
      </dgm:t>
    </dgm:pt>
    <dgm:pt modelId="{931ACDDB-FC9F-497E-8E3C-0BC70C8148F6}" type="parTrans" cxnId="{F8E8EA53-3E7C-4B96-9D6C-FA36D6D8AB3E}">
      <dgm:prSet/>
      <dgm:spPr/>
      <dgm:t>
        <a:bodyPr/>
        <a:lstStyle/>
        <a:p>
          <a:endParaRPr lang="sv-SE"/>
        </a:p>
      </dgm:t>
    </dgm:pt>
    <dgm:pt modelId="{0C122158-2F65-4145-ABFE-048D5B08609B}" type="sibTrans" cxnId="{F8E8EA53-3E7C-4B96-9D6C-FA36D6D8AB3E}">
      <dgm:prSet/>
      <dgm:spPr/>
      <dgm:t>
        <a:bodyPr/>
        <a:lstStyle/>
        <a:p>
          <a:endParaRPr lang="sv-SE"/>
        </a:p>
      </dgm:t>
    </dgm:pt>
    <dgm:pt modelId="{4676D133-F922-4CA2-9E5E-7199564C718B}">
      <dgm:prSet custT="1"/>
      <dgm:spPr/>
      <dgm:t>
        <a:bodyPr/>
        <a:lstStyle/>
        <a:p>
          <a:r>
            <a:rPr lang="sv-SE" sz="1100" dirty="0" smtClean="0"/>
            <a:t>Nyttofokus – säkerställa att effekter realiseras</a:t>
          </a:r>
        </a:p>
      </dgm:t>
    </dgm:pt>
    <dgm:pt modelId="{323AF1D9-DF3E-461E-ABEC-51DF96134D08}" type="parTrans" cxnId="{28E6C616-9793-4C20-B52A-C45229AF807C}">
      <dgm:prSet/>
      <dgm:spPr/>
      <dgm:t>
        <a:bodyPr/>
        <a:lstStyle/>
        <a:p>
          <a:endParaRPr lang="sv-SE"/>
        </a:p>
      </dgm:t>
    </dgm:pt>
    <dgm:pt modelId="{FDD38BD9-5D72-407F-B5BF-0BC34C8C38D1}" type="sibTrans" cxnId="{28E6C616-9793-4C20-B52A-C45229AF807C}">
      <dgm:prSet/>
      <dgm:spPr/>
      <dgm:t>
        <a:bodyPr/>
        <a:lstStyle/>
        <a:p>
          <a:endParaRPr lang="sv-SE"/>
        </a:p>
      </dgm:t>
    </dgm:pt>
    <dgm:pt modelId="{145E74DD-F8A2-4243-8EE6-3767F5691145}">
      <dgm:prSet phldrT="[Text]" custT="1"/>
      <dgm:spPr/>
      <dgm:t>
        <a:bodyPr/>
        <a:lstStyle/>
        <a:p>
          <a:r>
            <a:rPr lang="sv-SE" sz="1100" dirty="0" smtClean="0"/>
            <a:t>Informera bredare om möjligheterna för intresserade i andra områden</a:t>
          </a:r>
          <a:endParaRPr lang="sv-SE" sz="1100" dirty="0"/>
        </a:p>
      </dgm:t>
    </dgm:pt>
    <dgm:pt modelId="{F8FC9727-144B-4621-BF3E-30F12A257A95}" type="parTrans" cxnId="{5597F3D1-129F-4233-99DC-A128C4C27F3A}">
      <dgm:prSet/>
      <dgm:spPr/>
      <dgm:t>
        <a:bodyPr/>
        <a:lstStyle/>
        <a:p>
          <a:endParaRPr lang="sv-SE"/>
        </a:p>
      </dgm:t>
    </dgm:pt>
    <dgm:pt modelId="{0D939AA7-D072-4EB6-B3FA-D6E12710278C}" type="sibTrans" cxnId="{5597F3D1-129F-4233-99DC-A128C4C27F3A}">
      <dgm:prSet/>
      <dgm:spPr/>
      <dgm:t>
        <a:bodyPr/>
        <a:lstStyle/>
        <a:p>
          <a:endParaRPr lang="sv-SE"/>
        </a:p>
      </dgm:t>
    </dgm:pt>
    <dgm:pt modelId="{E93D3640-49FC-4209-B73C-BA209E4D6978}">
      <dgm:prSet custT="1"/>
      <dgm:spPr/>
      <dgm:t>
        <a:bodyPr/>
        <a:lstStyle/>
        <a:p>
          <a:r>
            <a:rPr lang="sv-SE" sz="1100" dirty="0" smtClean="0"/>
            <a:t>Nya ramavtal?</a:t>
          </a:r>
        </a:p>
      </dgm:t>
    </dgm:pt>
    <dgm:pt modelId="{0985F1A6-B1C5-4CC2-B166-83EFF402A9B4}" type="parTrans" cxnId="{1A914CCE-C5AF-4A60-8A19-86544C7F7FF7}">
      <dgm:prSet/>
      <dgm:spPr/>
      <dgm:t>
        <a:bodyPr/>
        <a:lstStyle/>
        <a:p>
          <a:endParaRPr lang="sv-SE"/>
        </a:p>
      </dgm:t>
    </dgm:pt>
    <dgm:pt modelId="{A58FB372-A873-4CA2-AC71-6FD446DB9710}" type="sibTrans" cxnId="{1A914CCE-C5AF-4A60-8A19-86544C7F7FF7}">
      <dgm:prSet/>
      <dgm:spPr/>
      <dgm:t>
        <a:bodyPr/>
        <a:lstStyle/>
        <a:p>
          <a:endParaRPr lang="sv-SE"/>
        </a:p>
      </dgm:t>
    </dgm:pt>
    <dgm:pt modelId="{871F3E3A-746B-4D8B-B524-3469614906C6}" type="pres">
      <dgm:prSet presAssocID="{65ED9B8E-8944-4816-A4D6-1107B9D0E3B8}" presName="Name0" presStyleCnt="0">
        <dgm:presLayoutVars>
          <dgm:dir/>
          <dgm:resizeHandles val="exact"/>
        </dgm:presLayoutVars>
      </dgm:prSet>
      <dgm:spPr/>
    </dgm:pt>
    <dgm:pt modelId="{3C3B54DD-0313-4022-BA84-530E1B54AB12}" type="pres">
      <dgm:prSet presAssocID="{65ED9B8E-8944-4816-A4D6-1107B9D0E3B8}" presName="bkgdShp" presStyleLbl="alignAccFollowNode1" presStyleIdx="0" presStyleCnt="1"/>
      <dgm:spPr/>
    </dgm:pt>
    <dgm:pt modelId="{0FC7AEEE-3C5E-44BF-9F01-9EA7E4B5AB68}" type="pres">
      <dgm:prSet presAssocID="{65ED9B8E-8944-4816-A4D6-1107B9D0E3B8}" presName="linComp" presStyleCnt="0"/>
      <dgm:spPr/>
    </dgm:pt>
    <dgm:pt modelId="{86730396-D6F7-4D9C-BB0F-09F21D8C2359}" type="pres">
      <dgm:prSet presAssocID="{4B5D5772-1937-43DA-B202-BD7D8219077C}" presName="compNode" presStyleCnt="0"/>
      <dgm:spPr/>
    </dgm:pt>
    <dgm:pt modelId="{79D99915-E013-4345-9493-33B693C45226}" type="pres">
      <dgm:prSet presAssocID="{4B5D5772-1937-43DA-B202-BD7D8219077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F36782C3-8894-4E50-80E2-20A77A040CCC}" type="pres">
      <dgm:prSet presAssocID="{4B5D5772-1937-43DA-B202-BD7D8219077C}" presName="invisiNode" presStyleLbl="node1" presStyleIdx="0" presStyleCnt="4"/>
      <dgm:spPr/>
    </dgm:pt>
    <dgm:pt modelId="{86083AF4-8C15-4CF2-97F1-1C417AEEDE1A}" type="pres">
      <dgm:prSet presAssocID="{4B5D5772-1937-43DA-B202-BD7D8219077C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3B5ADED0-F1EA-4233-BF4E-EC1FEE6F5CE2}" type="pres">
      <dgm:prSet presAssocID="{5D5963C5-FE26-462A-8B63-DE7BE44EE14C}" presName="sibTrans" presStyleLbl="sibTrans2D1" presStyleIdx="0" presStyleCnt="0"/>
      <dgm:spPr/>
      <dgm:t>
        <a:bodyPr/>
        <a:lstStyle/>
        <a:p>
          <a:endParaRPr lang="sv-SE"/>
        </a:p>
      </dgm:t>
    </dgm:pt>
    <dgm:pt modelId="{1A9B4C8F-DDA9-4B38-95AD-98687E40FAF9}" type="pres">
      <dgm:prSet presAssocID="{B628D3F3-415E-4ECB-97E7-A28A04E6DA4C}" presName="compNode" presStyleCnt="0"/>
      <dgm:spPr/>
    </dgm:pt>
    <dgm:pt modelId="{4ECECFC7-CFF8-4864-AFE0-68FEBDAC6791}" type="pres">
      <dgm:prSet presAssocID="{B628D3F3-415E-4ECB-97E7-A28A04E6DA4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9582CEDB-010B-4915-9922-C687B3E420AC}" type="pres">
      <dgm:prSet presAssocID="{B628D3F3-415E-4ECB-97E7-A28A04E6DA4C}" presName="invisiNode" presStyleLbl="node1" presStyleIdx="1" presStyleCnt="4"/>
      <dgm:spPr/>
    </dgm:pt>
    <dgm:pt modelId="{3DD3FCB5-D895-429F-9CEF-EFB614541754}" type="pres">
      <dgm:prSet presAssocID="{B628D3F3-415E-4ECB-97E7-A28A04E6DA4C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7A4FF0D-DB6E-483B-BDFC-CEAA5B8164E6}" type="pres">
      <dgm:prSet presAssocID="{10E4FD0E-FDAE-499A-81BD-827ABB229D6C}" presName="sibTrans" presStyleLbl="sibTrans2D1" presStyleIdx="0" presStyleCnt="0"/>
      <dgm:spPr/>
      <dgm:t>
        <a:bodyPr/>
        <a:lstStyle/>
        <a:p>
          <a:endParaRPr lang="sv-SE"/>
        </a:p>
      </dgm:t>
    </dgm:pt>
    <dgm:pt modelId="{627EEECB-8C4D-42AC-9768-9583ED914B03}" type="pres">
      <dgm:prSet presAssocID="{87C4F4D7-3863-48F4-BF49-5B327DDEC925}" presName="compNode" presStyleCnt="0"/>
      <dgm:spPr/>
    </dgm:pt>
    <dgm:pt modelId="{A2370F68-6E4D-4970-85E8-8A04AA79F9D9}" type="pres">
      <dgm:prSet presAssocID="{87C4F4D7-3863-48F4-BF49-5B327DDEC92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A4771C61-F31D-4155-B852-8F42F9493ABD}" type="pres">
      <dgm:prSet presAssocID="{87C4F4D7-3863-48F4-BF49-5B327DDEC925}" presName="invisiNode" presStyleLbl="node1" presStyleIdx="2" presStyleCnt="4"/>
      <dgm:spPr/>
    </dgm:pt>
    <dgm:pt modelId="{AC686E9B-4705-4BB8-89CD-F2DE0440C2C4}" type="pres">
      <dgm:prSet presAssocID="{87C4F4D7-3863-48F4-BF49-5B327DDEC925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4AAFA38-A09F-44E9-957E-898996C69DDD}" type="pres">
      <dgm:prSet presAssocID="{82AB03E8-2645-4116-9658-028802B6FA15}" presName="sibTrans" presStyleLbl="sibTrans2D1" presStyleIdx="0" presStyleCnt="0"/>
      <dgm:spPr/>
      <dgm:t>
        <a:bodyPr/>
        <a:lstStyle/>
        <a:p>
          <a:endParaRPr lang="sv-SE"/>
        </a:p>
      </dgm:t>
    </dgm:pt>
    <dgm:pt modelId="{A9A9F73A-188A-41A6-8A86-3F7CC5B13201}" type="pres">
      <dgm:prSet presAssocID="{2F80F180-2586-4D1F-B1F9-34FBF8CE015B}" presName="compNode" presStyleCnt="0"/>
      <dgm:spPr/>
    </dgm:pt>
    <dgm:pt modelId="{EA9FD646-903D-4FA1-AD47-087C7203E9E0}" type="pres">
      <dgm:prSet presAssocID="{2F80F180-2586-4D1F-B1F9-34FBF8CE015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B95B07E0-09ED-4F7E-A256-652281F48DC3}" type="pres">
      <dgm:prSet presAssocID="{2F80F180-2586-4D1F-B1F9-34FBF8CE015B}" presName="invisiNode" presStyleLbl="node1" presStyleIdx="3" presStyleCnt="4"/>
      <dgm:spPr/>
    </dgm:pt>
    <dgm:pt modelId="{95858BF5-F85C-4654-812E-2B499551CE43}" type="pres">
      <dgm:prSet presAssocID="{2F80F180-2586-4D1F-B1F9-34FBF8CE015B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F0166583-6C59-48F0-894E-179EAD350ACF}" srcId="{4B5D5772-1937-43DA-B202-BD7D8219077C}" destId="{AE85B68E-65AA-405D-9393-B3C2300A8422}" srcOrd="3" destOrd="0" parTransId="{CEBD5E12-32FB-4546-8479-52F9A877A9E9}" sibTransId="{9877243D-FF52-48E9-A8C9-B35FE48A55F3}"/>
    <dgm:cxn modelId="{CBE9074F-4FE5-4698-B950-1CBF6896D3D9}" type="presOf" srcId="{2F80F180-2586-4D1F-B1F9-34FBF8CE015B}" destId="{EA9FD646-903D-4FA1-AD47-087C7203E9E0}" srcOrd="0" destOrd="0" presId="urn:microsoft.com/office/officeart/2005/8/layout/pList2"/>
    <dgm:cxn modelId="{96808148-0014-4C1F-A51A-64EDDA6B52E2}" srcId="{2F80F180-2586-4D1F-B1F9-34FBF8CE015B}" destId="{16F43807-BE81-4F55-BBBF-144D531F60DE}" srcOrd="0" destOrd="0" parTransId="{09798F8C-EC74-48C3-B84E-1208CCA19211}" sibTransId="{C7A796DC-300A-4121-A716-ACECF5D472E6}"/>
    <dgm:cxn modelId="{0A59E5FA-F92B-4CB0-8B6B-9D299624CE25}" type="presOf" srcId="{16F43807-BE81-4F55-BBBF-144D531F60DE}" destId="{EA9FD646-903D-4FA1-AD47-087C7203E9E0}" srcOrd="0" destOrd="1" presId="urn:microsoft.com/office/officeart/2005/8/layout/pList2"/>
    <dgm:cxn modelId="{13335165-B13E-4B6E-9C04-C33C8A08597D}" type="presOf" srcId="{AE85B68E-65AA-405D-9393-B3C2300A8422}" destId="{79D99915-E013-4345-9493-33B693C45226}" srcOrd="0" destOrd="4" presId="urn:microsoft.com/office/officeart/2005/8/layout/pList2"/>
    <dgm:cxn modelId="{9A985992-312D-4549-A17E-E2641DD7EC45}" srcId="{4B5D5772-1937-43DA-B202-BD7D8219077C}" destId="{94154FA3-E2F8-4BFE-A7F1-BABC3622E38C}" srcOrd="0" destOrd="0" parTransId="{B07BAF6B-55AC-4BCA-8891-1F50B53D3701}" sibTransId="{6AFDB89B-AA03-42A0-9D5A-9C70D35FA0E0}"/>
    <dgm:cxn modelId="{4A078618-2249-4E8D-98A2-EBCDB7D10838}" type="presOf" srcId="{486016A9-4C95-48C9-B3B9-DE1C571AACC7}" destId="{79D99915-E013-4345-9493-33B693C45226}" srcOrd="0" destOrd="3" presId="urn:microsoft.com/office/officeart/2005/8/layout/pList2"/>
    <dgm:cxn modelId="{8693A692-966D-4F2F-A7A5-1AEBF9DFC70E}" srcId="{87C4F4D7-3863-48F4-BF49-5B327DDEC925}" destId="{14900777-8618-486C-B423-A676ADD3E7BE}" srcOrd="0" destOrd="0" parTransId="{2B0BF4BF-2FD9-4D7E-9F11-001FAA2A4F0D}" sibTransId="{C6A1055E-7475-4196-888D-31C39634F87C}"/>
    <dgm:cxn modelId="{F8E8EA53-3E7C-4B96-9D6C-FA36D6D8AB3E}" srcId="{2F80F180-2586-4D1F-B1F9-34FBF8CE015B}" destId="{9ACD29A7-1876-4A1D-8415-6570D59C3A2C}" srcOrd="1" destOrd="0" parTransId="{931ACDDB-FC9F-497E-8E3C-0BC70C8148F6}" sibTransId="{0C122158-2F65-4145-ABFE-048D5B08609B}"/>
    <dgm:cxn modelId="{1A914CCE-C5AF-4A60-8A19-86544C7F7FF7}" srcId="{4B5D5772-1937-43DA-B202-BD7D8219077C}" destId="{E93D3640-49FC-4209-B73C-BA209E4D6978}" srcOrd="4" destOrd="0" parTransId="{0985F1A6-B1C5-4CC2-B166-83EFF402A9B4}" sibTransId="{A58FB372-A873-4CA2-AC71-6FD446DB9710}"/>
    <dgm:cxn modelId="{0BD47527-6923-4B10-BC70-1635247A7AB4}" type="presOf" srcId="{0381A5E7-CC29-4BDA-9A43-5DF8349012C8}" destId="{4ECECFC7-CFF8-4864-AFE0-68FEBDAC6791}" srcOrd="0" destOrd="2" presId="urn:microsoft.com/office/officeart/2005/8/layout/pList2"/>
    <dgm:cxn modelId="{5BB4F121-D4E7-48A0-AEE4-4B29120E4E8F}" type="presOf" srcId="{82AB03E8-2645-4116-9658-028802B6FA15}" destId="{F4AAFA38-A09F-44E9-957E-898996C69DDD}" srcOrd="0" destOrd="0" presId="urn:microsoft.com/office/officeart/2005/8/layout/pList2"/>
    <dgm:cxn modelId="{C1DFC61B-CAC3-4EFE-949F-99F4C8209FC1}" type="presOf" srcId="{87C4F4D7-3863-48F4-BF49-5B327DDEC925}" destId="{A2370F68-6E4D-4970-85E8-8A04AA79F9D9}" srcOrd="0" destOrd="0" presId="urn:microsoft.com/office/officeart/2005/8/layout/pList2"/>
    <dgm:cxn modelId="{09538008-6C34-45FE-833B-EAA588B8CE98}" srcId="{65ED9B8E-8944-4816-A4D6-1107B9D0E3B8}" destId="{B628D3F3-415E-4ECB-97E7-A28A04E6DA4C}" srcOrd="1" destOrd="0" parTransId="{10DC300C-2D29-4749-99FD-570EDBB1020D}" sibTransId="{10E4FD0E-FDAE-499A-81BD-827ABB229D6C}"/>
    <dgm:cxn modelId="{E671B1BC-3F80-4C2D-8FBF-B37E994CD44F}" type="presOf" srcId="{145E74DD-F8A2-4243-8EE6-3767F5691145}" destId="{A2370F68-6E4D-4970-85E8-8A04AA79F9D9}" srcOrd="0" destOrd="2" presId="urn:microsoft.com/office/officeart/2005/8/layout/pList2"/>
    <dgm:cxn modelId="{FDBD1599-89A1-42B9-802A-64463D790AE5}" srcId="{65ED9B8E-8944-4816-A4D6-1107B9D0E3B8}" destId="{87C4F4D7-3863-48F4-BF49-5B327DDEC925}" srcOrd="2" destOrd="0" parTransId="{3FA39901-399B-4120-8855-554F8334F2F3}" sibTransId="{82AB03E8-2645-4116-9658-028802B6FA15}"/>
    <dgm:cxn modelId="{93594C77-3E8F-42C3-B869-C5CFABE84D31}" type="presOf" srcId="{5D5963C5-FE26-462A-8B63-DE7BE44EE14C}" destId="{3B5ADED0-F1EA-4233-BF4E-EC1FEE6F5CE2}" srcOrd="0" destOrd="0" presId="urn:microsoft.com/office/officeart/2005/8/layout/pList2"/>
    <dgm:cxn modelId="{A13D56A9-0A0F-4733-97A7-6CC2B446362B}" srcId="{B628D3F3-415E-4ECB-97E7-A28A04E6DA4C}" destId="{D0245227-CC43-4310-AEBC-A7E771C7D417}" srcOrd="0" destOrd="0" parTransId="{31290FF4-03A5-4B2D-AC3C-58E3525CACCB}" sibTransId="{61F71D59-D6BC-49C7-9715-394A4E6A5CB2}"/>
    <dgm:cxn modelId="{EAD4A56D-549B-4940-808B-65F5524AD69B}" type="presOf" srcId="{4676D133-F922-4CA2-9E5E-7199564C718B}" destId="{EA9FD646-903D-4FA1-AD47-087C7203E9E0}" srcOrd="0" destOrd="3" presId="urn:microsoft.com/office/officeart/2005/8/layout/pList2"/>
    <dgm:cxn modelId="{A29F8B5F-CC08-4EE4-A43A-E4572DFF0A3D}" type="presOf" srcId="{B628D3F3-415E-4ECB-97E7-A28A04E6DA4C}" destId="{4ECECFC7-CFF8-4864-AFE0-68FEBDAC6791}" srcOrd="0" destOrd="0" presId="urn:microsoft.com/office/officeart/2005/8/layout/pList2"/>
    <dgm:cxn modelId="{28E6C616-9793-4C20-B52A-C45229AF807C}" srcId="{2F80F180-2586-4D1F-B1F9-34FBF8CE015B}" destId="{4676D133-F922-4CA2-9E5E-7199564C718B}" srcOrd="2" destOrd="0" parTransId="{323AF1D9-DF3E-461E-ABEC-51DF96134D08}" sibTransId="{FDD38BD9-5D72-407F-B5BF-0BC34C8C38D1}"/>
    <dgm:cxn modelId="{B22B4955-A6A8-4BCF-8578-DA3D4E9530FB}" type="presOf" srcId="{94154FA3-E2F8-4BFE-A7F1-BABC3622E38C}" destId="{79D99915-E013-4345-9493-33B693C45226}" srcOrd="0" destOrd="1" presId="urn:microsoft.com/office/officeart/2005/8/layout/pList2"/>
    <dgm:cxn modelId="{AF7D06C5-620C-47E1-AADC-88D8CBF5EC06}" type="presOf" srcId="{9ACD29A7-1876-4A1D-8415-6570D59C3A2C}" destId="{EA9FD646-903D-4FA1-AD47-087C7203E9E0}" srcOrd="0" destOrd="2" presId="urn:microsoft.com/office/officeart/2005/8/layout/pList2"/>
    <dgm:cxn modelId="{652905A9-F872-4D6C-BD2A-9CD858788FCE}" type="presOf" srcId="{14900777-8618-486C-B423-A676ADD3E7BE}" destId="{A2370F68-6E4D-4970-85E8-8A04AA79F9D9}" srcOrd="0" destOrd="1" presId="urn:microsoft.com/office/officeart/2005/8/layout/pList2"/>
    <dgm:cxn modelId="{601F4F05-E07B-44E9-88F7-12ACC09A966B}" type="presOf" srcId="{4B5D5772-1937-43DA-B202-BD7D8219077C}" destId="{79D99915-E013-4345-9493-33B693C45226}" srcOrd="0" destOrd="0" presId="urn:microsoft.com/office/officeart/2005/8/layout/pList2"/>
    <dgm:cxn modelId="{BF6A50C2-83DC-4539-BE54-0C9E53EE56C3}" srcId="{4B5D5772-1937-43DA-B202-BD7D8219077C}" destId="{486016A9-4C95-48C9-B3B9-DE1C571AACC7}" srcOrd="2" destOrd="0" parTransId="{CE8DCF0E-7CAC-45D0-A7FF-4AADAF1C8044}" sibTransId="{A1DDA284-9BE3-40E8-ACB3-88FCFE56420D}"/>
    <dgm:cxn modelId="{3D1D20ED-7E8A-458B-9AA5-FD9DE7AB734B}" type="presOf" srcId="{E93D3640-49FC-4209-B73C-BA209E4D6978}" destId="{79D99915-E013-4345-9493-33B693C45226}" srcOrd="0" destOrd="5" presId="urn:microsoft.com/office/officeart/2005/8/layout/pList2"/>
    <dgm:cxn modelId="{7E888BCF-B3F1-45D5-B6B4-2B104B4921D2}" type="presOf" srcId="{DDF97B60-3E01-442F-A3EB-40811972E64B}" destId="{79D99915-E013-4345-9493-33B693C45226}" srcOrd="0" destOrd="2" presId="urn:microsoft.com/office/officeart/2005/8/layout/pList2"/>
    <dgm:cxn modelId="{95AE94DC-4904-4230-A3CD-8AC0F5BC9247}" type="presOf" srcId="{65ED9B8E-8944-4816-A4D6-1107B9D0E3B8}" destId="{871F3E3A-746B-4D8B-B524-3469614906C6}" srcOrd="0" destOrd="0" presId="urn:microsoft.com/office/officeart/2005/8/layout/pList2"/>
    <dgm:cxn modelId="{C5015900-8D9D-4626-B2EA-F6C1971AF2A4}" type="presOf" srcId="{10E4FD0E-FDAE-499A-81BD-827ABB229D6C}" destId="{07A4FF0D-DB6E-483B-BDFC-CEAA5B8164E6}" srcOrd="0" destOrd="0" presId="urn:microsoft.com/office/officeart/2005/8/layout/pList2"/>
    <dgm:cxn modelId="{AF196E58-4637-43DF-B27E-54FA24B317D0}" type="presOf" srcId="{D0245227-CC43-4310-AEBC-A7E771C7D417}" destId="{4ECECFC7-CFF8-4864-AFE0-68FEBDAC6791}" srcOrd="0" destOrd="1" presId="urn:microsoft.com/office/officeart/2005/8/layout/pList2"/>
    <dgm:cxn modelId="{DC6E1EED-CDF6-40AE-B8E7-8BB4A1033A9E}" srcId="{65ED9B8E-8944-4816-A4D6-1107B9D0E3B8}" destId="{2F80F180-2586-4D1F-B1F9-34FBF8CE015B}" srcOrd="3" destOrd="0" parTransId="{50229659-0ABF-4A7D-A1F4-9031EC07E429}" sibTransId="{797983B4-9A92-48C3-9726-AED0F7247F4A}"/>
    <dgm:cxn modelId="{DF920D78-27C7-40CE-95C7-E4875B00E451}" srcId="{65ED9B8E-8944-4816-A4D6-1107B9D0E3B8}" destId="{4B5D5772-1937-43DA-B202-BD7D8219077C}" srcOrd="0" destOrd="0" parTransId="{E9A1DF10-8C46-413A-8907-542910193B56}" sibTransId="{5D5963C5-FE26-462A-8B63-DE7BE44EE14C}"/>
    <dgm:cxn modelId="{5597F3D1-129F-4233-99DC-A128C4C27F3A}" srcId="{87C4F4D7-3863-48F4-BF49-5B327DDEC925}" destId="{145E74DD-F8A2-4243-8EE6-3767F5691145}" srcOrd="1" destOrd="0" parTransId="{F8FC9727-144B-4621-BF3E-30F12A257A95}" sibTransId="{0D939AA7-D072-4EB6-B3FA-D6E12710278C}"/>
    <dgm:cxn modelId="{B962AD87-4E01-4C36-9481-C3C1AB6F3F6C}" srcId="{B628D3F3-415E-4ECB-97E7-A28A04E6DA4C}" destId="{0381A5E7-CC29-4BDA-9A43-5DF8349012C8}" srcOrd="1" destOrd="0" parTransId="{89A0BA88-3D5C-41AF-B548-FF8EC9CA7403}" sibTransId="{6E1F583A-A14C-4C3D-B2AA-3373D493BC27}"/>
    <dgm:cxn modelId="{79550A68-E88C-451A-9F34-452C16378EE3}" srcId="{4B5D5772-1937-43DA-B202-BD7D8219077C}" destId="{DDF97B60-3E01-442F-A3EB-40811972E64B}" srcOrd="1" destOrd="0" parTransId="{5131E3F2-21C8-4A67-8B8E-EB873056C5F8}" sibTransId="{EF9594E9-B868-4358-8743-7C3DA6EF2187}"/>
    <dgm:cxn modelId="{204DBBC3-E35E-481C-A45B-79DEDBF236E3}" type="presParOf" srcId="{871F3E3A-746B-4D8B-B524-3469614906C6}" destId="{3C3B54DD-0313-4022-BA84-530E1B54AB12}" srcOrd="0" destOrd="0" presId="urn:microsoft.com/office/officeart/2005/8/layout/pList2"/>
    <dgm:cxn modelId="{02E9CE5F-CEF9-4DB2-8F60-964999C83DEC}" type="presParOf" srcId="{871F3E3A-746B-4D8B-B524-3469614906C6}" destId="{0FC7AEEE-3C5E-44BF-9F01-9EA7E4B5AB68}" srcOrd="1" destOrd="0" presId="urn:microsoft.com/office/officeart/2005/8/layout/pList2"/>
    <dgm:cxn modelId="{8AF365EE-9595-4A94-ACE0-FBA14420C3D3}" type="presParOf" srcId="{0FC7AEEE-3C5E-44BF-9F01-9EA7E4B5AB68}" destId="{86730396-D6F7-4D9C-BB0F-09F21D8C2359}" srcOrd="0" destOrd="0" presId="urn:microsoft.com/office/officeart/2005/8/layout/pList2"/>
    <dgm:cxn modelId="{5B682C25-3999-4096-BD04-3E61C84CAE86}" type="presParOf" srcId="{86730396-D6F7-4D9C-BB0F-09F21D8C2359}" destId="{79D99915-E013-4345-9493-33B693C45226}" srcOrd="0" destOrd="0" presId="urn:microsoft.com/office/officeart/2005/8/layout/pList2"/>
    <dgm:cxn modelId="{055183A4-2753-4D82-B8E1-3CEE67D18A41}" type="presParOf" srcId="{86730396-D6F7-4D9C-BB0F-09F21D8C2359}" destId="{F36782C3-8894-4E50-80E2-20A77A040CCC}" srcOrd="1" destOrd="0" presId="urn:microsoft.com/office/officeart/2005/8/layout/pList2"/>
    <dgm:cxn modelId="{0CF3D747-30F3-4756-A77A-BF759BFD9027}" type="presParOf" srcId="{86730396-D6F7-4D9C-BB0F-09F21D8C2359}" destId="{86083AF4-8C15-4CF2-97F1-1C417AEEDE1A}" srcOrd="2" destOrd="0" presId="urn:microsoft.com/office/officeart/2005/8/layout/pList2"/>
    <dgm:cxn modelId="{F1F75376-C027-42AF-9271-7D1C8FE5914B}" type="presParOf" srcId="{0FC7AEEE-3C5E-44BF-9F01-9EA7E4B5AB68}" destId="{3B5ADED0-F1EA-4233-BF4E-EC1FEE6F5CE2}" srcOrd="1" destOrd="0" presId="urn:microsoft.com/office/officeart/2005/8/layout/pList2"/>
    <dgm:cxn modelId="{D7305471-8CB2-47EA-BD47-032D45EFCE40}" type="presParOf" srcId="{0FC7AEEE-3C5E-44BF-9F01-9EA7E4B5AB68}" destId="{1A9B4C8F-DDA9-4B38-95AD-98687E40FAF9}" srcOrd="2" destOrd="0" presId="urn:microsoft.com/office/officeart/2005/8/layout/pList2"/>
    <dgm:cxn modelId="{79C59670-0482-4A07-BF81-91CF47EE8EFA}" type="presParOf" srcId="{1A9B4C8F-DDA9-4B38-95AD-98687E40FAF9}" destId="{4ECECFC7-CFF8-4864-AFE0-68FEBDAC6791}" srcOrd="0" destOrd="0" presId="urn:microsoft.com/office/officeart/2005/8/layout/pList2"/>
    <dgm:cxn modelId="{D9A1845B-639B-4A3E-A26A-71A65AB67DEC}" type="presParOf" srcId="{1A9B4C8F-DDA9-4B38-95AD-98687E40FAF9}" destId="{9582CEDB-010B-4915-9922-C687B3E420AC}" srcOrd="1" destOrd="0" presId="urn:microsoft.com/office/officeart/2005/8/layout/pList2"/>
    <dgm:cxn modelId="{C3A2878C-E250-4C78-BA6E-E5CD617077D1}" type="presParOf" srcId="{1A9B4C8F-DDA9-4B38-95AD-98687E40FAF9}" destId="{3DD3FCB5-D895-429F-9CEF-EFB614541754}" srcOrd="2" destOrd="0" presId="urn:microsoft.com/office/officeart/2005/8/layout/pList2"/>
    <dgm:cxn modelId="{BB5D5620-2F1E-4F09-996E-5A941F339A9C}" type="presParOf" srcId="{0FC7AEEE-3C5E-44BF-9F01-9EA7E4B5AB68}" destId="{07A4FF0D-DB6E-483B-BDFC-CEAA5B8164E6}" srcOrd="3" destOrd="0" presId="urn:microsoft.com/office/officeart/2005/8/layout/pList2"/>
    <dgm:cxn modelId="{0BDB7A34-B3E9-415F-8D72-83BD1F2A5B83}" type="presParOf" srcId="{0FC7AEEE-3C5E-44BF-9F01-9EA7E4B5AB68}" destId="{627EEECB-8C4D-42AC-9768-9583ED914B03}" srcOrd="4" destOrd="0" presId="urn:microsoft.com/office/officeart/2005/8/layout/pList2"/>
    <dgm:cxn modelId="{2A7BCA93-BC23-477E-A927-723B1C2E0B20}" type="presParOf" srcId="{627EEECB-8C4D-42AC-9768-9583ED914B03}" destId="{A2370F68-6E4D-4970-85E8-8A04AA79F9D9}" srcOrd="0" destOrd="0" presId="urn:microsoft.com/office/officeart/2005/8/layout/pList2"/>
    <dgm:cxn modelId="{32685EBE-98B0-4FB1-9D4E-8ADE50013698}" type="presParOf" srcId="{627EEECB-8C4D-42AC-9768-9583ED914B03}" destId="{A4771C61-F31D-4155-B852-8F42F9493ABD}" srcOrd="1" destOrd="0" presId="urn:microsoft.com/office/officeart/2005/8/layout/pList2"/>
    <dgm:cxn modelId="{F5143483-1099-451A-8A7B-1DC86E171611}" type="presParOf" srcId="{627EEECB-8C4D-42AC-9768-9583ED914B03}" destId="{AC686E9B-4705-4BB8-89CD-F2DE0440C2C4}" srcOrd="2" destOrd="0" presId="urn:microsoft.com/office/officeart/2005/8/layout/pList2"/>
    <dgm:cxn modelId="{D2FA71AE-1C49-4236-8FFC-5113DF3B45E7}" type="presParOf" srcId="{0FC7AEEE-3C5E-44BF-9F01-9EA7E4B5AB68}" destId="{F4AAFA38-A09F-44E9-957E-898996C69DDD}" srcOrd="5" destOrd="0" presId="urn:microsoft.com/office/officeart/2005/8/layout/pList2"/>
    <dgm:cxn modelId="{F72218AB-FA0A-4E8D-A553-0F87E605C7A2}" type="presParOf" srcId="{0FC7AEEE-3C5E-44BF-9F01-9EA7E4B5AB68}" destId="{A9A9F73A-188A-41A6-8A86-3F7CC5B13201}" srcOrd="6" destOrd="0" presId="urn:microsoft.com/office/officeart/2005/8/layout/pList2"/>
    <dgm:cxn modelId="{F9F7A772-A0CC-4B55-A5C3-E838A7A82C50}" type="presParOf" srcId="{A9A9F73A-188A-41A6-8A86-3F7CC5B13201}" destId="{EA9FD646-903D-4FA1-AD47-087C7203E9E0}" srcOrd="0" destOrd="0" presId="urn:microsoft.com/office/officeart/2005/8/layout/pList2"/>
    <dgm:cxn modelId="{7DE594A4-F21F-4B8E-96B5-858D7DE145B9}" type="presParOf" srcId="{A9A9F73A-188A-41A6-8A86-3F7CC5B13201}" destId="{B95B07E0-09ED-4F7E-A256-652281F48DC3}" srcOrd="1" destOrd="0" presId="urn:microsoft.com/office/officeart/2005/8/layout/pList2"/>
    <dgm:cxn modelId="{8FF51F26-A035-49FD-A173-8A682C823B91}" type="presParOf" srcId="{A9A9F73A-188A-41A6-8A86-3F7CC5B13201}" destId="{95858BF5-F85C-4654-812E-2B499551CE43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E8699-DDA4-46EE-A3F7-CEF56F06D629}" type="datetimeFigureOut">
              <a:rPr lang="sv-SE" smtClean="0"/>
              <a:t>2014-12-02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6A1D1-0D5D-4D06-ACBE-D51CEE8959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9453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3158970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4646730"/>
            <a:ext cx="6400800" cy="13025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7043-A05B-44A7-AC6C-F3A6FA9B35C1}" type="datetime1">
              <a:rPr lang="sv-SE" smtClean="0"/>
              <a:t>2014-12-02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780" y="6157630"/>
            <a:ext cx="1076325" cy="466725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205" y="6127905"/>
            <a:ext cx="1363030" cy="555309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40" y="6030457"/>
            <a:ext cx="1034173" cy="77391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806" y="1268760"/>
            <a:ext cx="3474386" cy="167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99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ruta 14"/>
          <p:cNvSpPr txBox="1"/>
          <p:nvPr userDrawn="1"/>
        </p:nvSpPr>
        <p:spPr>
          <a:xfrm>
            <a:off x="899592" y="42210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>
              <a:solidFill>
                <a:srgbClr val="5E5C56"/>
              </a:solidFill>
            </a:endParaRPr>
          </a:p>
        </p:txBody>
      </p:sp>
      <p:sp>
        <p:nvSpPr>
          <p:cNvPr id="8" name="Platshållare för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2060848"/>
            <a:ext cx="7200800" cy="1584325"/>
          </a:xfrm>
        </p:spPr>
        <p:txBody>
          <a:bodyPr>
            <a:noAutofit/>
          </a:bodyPr>
          <a:lstStyle>
            <a:lvl1pPr marL="0" indent="0">
              <a:buNone/>
              <a:defRPr sz="4400" b="1" baseline="0">
                <a:solidFill>
                  <a:schemeClr val="bg1"/>
                </a:solidFill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Rubrik på föredraget</a:t>
            </a:r>
            <a:endParaRPr lang="sv-SE" dirty="0"/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992188" y="3861048"/>
            <a:ext cx="4299892" cy="1368425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sv-SE" dirty="0" smtClean="0"/>
              <a:t>Namn</a:t>
            </a:r>
          </a:p>
          <a:p>
            <a:pPr lvl="0"/>
            <a:r>
              <a:rPr lang="sv-SE" dirty="0" smtClean="0"/>
              <a:t>Titel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" y="0"/>
            <a:ext cx="91434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99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B982-2E1B-49BF-9501-C8D1DA0C43D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796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våradig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200800" cy="1872208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71600" y="2780928"/>
            <a:ext cx="7200800" cy="334523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B982-2E1B-49BF-9501-C8D1DA0C43D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3871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7200800" cy="99898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B982-2E1B-49BF-9501-C8D1DA0C43D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6768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tvåradig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200800" cy="1872208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B982-2E1B-49BF-9501-C8D1DA0C43D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8019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B982-2E1B-49BF-9501-C8D1DA0C43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971600" y="2419895"/>
            <a:ext cx="7200900" cy="2881313"/>
          </a:xfrm>
        </p:spPr>
        <p:txBody>
          <a:bodyPr/>
          <a:lstStyle>
            <a:lvl1pPr algn="ctr">
              <a:buNone/>
              <a:defRPr sz="5200" b="1" baseline="0">
                <a:solidFill>
                  <a:srgbClr val="39B54A"/>
                </a:solidFill>
              </a:defRPr>
            </a:lvl1pPr>
            <a:lvl2pPr>
              <a:defRPr sz="4800" b="1">
                <a:solidFill>
                  <a:srgbClr val="6280A2"/>
                </a:solidFill>
              </a:defRPr>
            </a:lvl2pPr>
            <a:lvl3pPr>
              <a:defRPr sz="4800" b="1">
                <a:solidFill>
                  <a:srgbClr val="6280A2"/>
                </a:solidFill>
              </a:defRPr>
            </a:lvl3pPr>
            <a:lvl4pPr>
              <a:defRPr sz="4800" b="1">
                <a:solidFill>
                  <a:srgbClr val="6280A2"/>
                </a:solidFill>
              </a:defRPr>
            </a:lvl4pPr>
            <a:lvl5pPr>
              <a:defRPr sz="4800" b="1">
                <a:solidFill>
                  <a:srgbClr val="6280A2"/>
                </a:solidFill>
              </a:defRPr>
            </a:lvl5pPr>
          </a:lstStyle>
          <a:p>
            <a:pPr lvl="0"/>
            <a:r>
              <a:rPr lang="sv-SE" dirty="0" smtClean="0"/>
              <a:t>Klicka här för att lägga till avsnittsrubrik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0856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B982-2E1B-49BF-9501-C8D1DA0C43D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0338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- och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720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71600" y="2132856"/>
            <a:ext cx="720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B982-2E1B-49BF-9501-C8D1DA0C43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/>
          </p:nvPr>
        </p:nvSpPr>
        <p:spPr>
          <a:xfrm>
            <a:off x="971550" y="2781300"/>
            <a:ext cx="7200900" cy="331152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0627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radig över- och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200800" cy="1872208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71600" y="2789238"/>
            <a:ext cx="720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B982-2E1B-49BF-9501-C8D1DA0C43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/>
          </p:nvPr>
        </p:nvSpPr>
        <p:spPr>
          <a:xfrm>
            <a:off x="971550" y="3429000"/>
            <a:ext cx="7200900" cy="266382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2836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7200800" cy="1070992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71600" y="1988840"/>
            <a:ext cx="3524200" cy="4065315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3524200" cy="4065315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B982-2E1B-49BF-9501-C8D1DA0C43D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515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0" y="0"/>
            <a:ext cx="9144000" cy="5949280"/>
          </a:xfrm>
          <a:prstGeom prst="rect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3158970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4646730"/>
            <a:ext cx="6400800" cy="13025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BF17-0C2D-4FF7-BF51-CEB41E2381BB}" type="datetime1">
              <a:rPr lang="sv-SE" smtClean="0"/>
              <a:t>2014-12-02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780" y="6157630"/>
            <a:ext cx="1076325" cy="466725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205" y="6127905"/>
            <a:ext cx="1363030" cy="555309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40" y="6030457"/>
            <a:ext cx="1034173" cy="773918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806" y="1268760"/>
            <a:ext cx="3474386" cy="167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74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radig rubrik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200800" cy="1872208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71600" y="2780928"/>
            <a:ext cx="3524200" cy="3273227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2780928"/>
            <a:ext cx="3524200" cy="3273227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B982-2E1B-49BF-9501-C8D1DA0C43D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0947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12879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43608" y="2132856"/>
            <a:ext cx="3464124" cy="864096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043608" y="2996952"/>
            <a:ext cx="3453780" cy="2985194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4009" y="2132856"/>
            <a:ext cx="3528392" cy="864096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996952"/>
            <a:ext cx="3527375" cy="2985194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B982-2E1B-49BF-9501-C8D1DA0C43D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3526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1988840"/>
            <a:ext cx="4597350" cy="4137323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71600" y="1988840"/>
            <a:ext cx="2493913" cy="4137323"/>
          </a:xfrm>
        </p:spPr>
        <p:txBody>
          <a:bodyPr>
            <a:no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B982-2E1B-49BF-9501-C8D1DA0C43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7200800" cy="99898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2982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radig rubrik 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80928"/>
            <a:ext cx="4597350" cy="3345235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71600" y="2780928"/>
            <a:ext cx="2493913" cy="3345235"/>
          </a:xfrm>
        </p:spPr>
        <p:txBody>
          <a:bodyPr>
            <a:no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B982-2E1B-49BF-9501-C8D1DA0C43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200800" cy="1872208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202013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1196751"/>
            <a:ext cx="5486400" cy="35308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B982-2E1B-49BF-9501-C8D1DA0C43D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30827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B982-2E1B-49BF-9501-C8D1DA0C43D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36807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1196752"/>
            <a:ext cx="1543000" cy="4929411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71600" y="1196752"/>
            <a:ext cx="5505400" cy="4929411"/>
          </a:xfrm>
        </p:spPr>
        <p:txBody>
          <a:bodyPr vert="eaVert"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B982-2E1B-49BF-9501-C8D1DA0C43D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75455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68B982-2E1B-49BF-9501-C8D1DA0C43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Rektangel 4"/>
          <p:cNvSpPr/>
          <p:nvPr userDrawn="1"/>
        </p:nvSpPr>
        <p:spPr>
          <a:xfrm>
            <a:off x="2123728" y="3933056"/>
            <a:ext cx="864096" cy="9361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cxnSp>
        <p:nvCxnSpPr>
          <p:cNvPr id="7" name="Rak 6"/>
          <p:cNvCxnSpPr/>
          <p:nvPr userDrawn="1"/>
        </p:nvCxnSpPr>
        <p:spPr>
          <a:xfrm>
            <a:off x="3779912" y="4045474"/>
            <a:ext cx="0" cy="720080"/>
          </a:xfrm>
          <a:prstGeom prst="line">
            <a:avLst/>
          </a:prstGeom>
          <a:ln w="57150">
            <a:solidFill>
              <a:srgbClr val="EC95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400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ruta 14"/>
          <p:cNvSpPr txBox="1"/>
          <p:nvPr userDrawn="1"/>
        </p:nvSpPr>
        <p:spPr>
          <a:xfrm>
            <a:off x="899592" y="42210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>
              <a:solidFill>
                <a:srgbClr val="6280A2"/>
              </a:solidFill>
            </a:endParaRP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1324223" y="2564904"/>
            <a:ext cx="4687937" cy="1752600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Förnamn Efternamn </a:t>
            </a:r>
            <a:br>
              <a:rPr lang="sv-SE" dirty="0" smtClean="0"/>
            </a:br>
            <a:r>
              <a:rPr lang="sv-SE" dirty="0" smtClean="0"/>
              <a:t>E-postadress Telefonnummer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" y="0"/>
            <a:ext cx="91434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93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Upp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Titeltext</a:t>
            </a:r>
          </a:p>
        </p:txBody>
      </p:sp>
    </p:spTree>
    <p:extLst>
      <p:ext uri="{BB962C8B-B14F-4D97-AF65-F5344CB8AC3E}">
        <p14:creationId xmlns:p14="http://schemas.microsoft.com/office/powerpoint/2010/main" val="228698320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0" y="0"/>
            <a:ext cx="9144000" cy="59492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3158970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4646730"/>
            <a:ext cx="6400800" cy="13025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1697-BFB6-4977-836D-4875869A1BED}" type="datetime1">
              <a:rPr lang="sv-SE" smtClean="0"/>
              <a:t>2014-12-02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780" y="6157630"/>
            <a:ext cx="1076325" cy="466725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205" y="6127905"/>
            <a:ext cx="1363030" cy="555309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40" y="6030457"/>
            <a:ext cx="1034173" cy="77391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806" y="1268760"/>
            <a:ext cx="3474386" cy="167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745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47BD319-C441-4740-BDB2-35E25C52CCE7}" type="datetimeFigureOut">
              <a:rPr lang="sv-SE" smtClean="0">
                <a:solidFill>
                  <a:srgbClr val="000000"/>
                </a:solidFill>
              </a:rPr>
              <a:pPr/>
              <a:t>2014-12-02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pic>
        <p:nvPicPr>
          <p:cNvPr id="17421" name="Picture 13" descr=" nea_3.jpg                                                      005659BFMacintosh HD                   BE1790B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28714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32265087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747382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52650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72658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49365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3066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3114759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6010796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1125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890845"/>
            <a:ext cx="82296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2048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5B15-C7AD-44FC-9478-2A0AAE93C1A1}" type="datetime1">
              <a:rPr lang="sv-SE" smtClean="0"/>
              <a:t>2014-12-02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C1C7-0EC3-4CF9-B801-B0328E92A45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364" y="188641"/>
            <a:ext cx="1098481" cy="52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778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4864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4864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03307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BD319-C441-4740-BDB2-35E25C52CCE7}" type="datetimeFigureOut">
              <a:rPr lang="sv-SE" smtClean="0">
                <a:solidFill>
                  <a:srgbClr val="000000"/>
                </a:solidFill>
              </a:rPr>
              <a:pPr/>
              <a:t>2014-12-02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7F0B53-9592-4779-891F-997228E46E01}" type="slidenum">
              <a:rPr lang="sv-SE" smtClean="0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1966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6278-DBB2-4345-8057-57F07B73175F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/>
              <a:t>2014-12-02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0EC0-0052-4B81-975C-492E0F8629D9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1728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6278-DBB2-4345-8057-57F07B73175F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/>
              <a:t>2014-12-02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0EC0-0052-4B81-975C-492E0F8629D9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5685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6278-DBB2-4345-8057-57F07B73175F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/>
              <a:t>2014-12-02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0EC0-0052-4B81-975C-492E0F8629D9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2926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6278-DBB2-4345-8057-57F07B73175F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/>
              <a:t>2014-12-02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0EC0-0052-4B81-975C-492E0F8629D9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3836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6278-DBB2-4345-8057-57F07B73175F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/>
              <a:t>2014-12-02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0EC0-0052-4B81-975C-492E0F8629D9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4979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6278-DBB2-4345-8057-57F07B73175F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/>
              <a:t>2014-12-02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0EC0-0052-4B81-975C-492E0F8629D9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719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6278-DBB2-4345-8057-57F07B73175F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/>
              <a:t>2014-12-02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0EC0-0052-4B81-975C-492E0F8629D9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0961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6278-DBB2-4345-8057-57F07B73175F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/>
              <a:t>2014-12-02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0EC0-0052-4B81-975C-492E0F8629D9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853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863715"/>
            <a:ext cx="9144000" cy="5445605"/>
          </a:xfrm>
          <a:prstGeom prst="rect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890845"/>
            <a:ext cx="82296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2048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43EF-81A9-4138-8115-BAF9AF38E8CD}" type="datetime1">
              <a:rPr lang="sv-SE" smtClean="0"/>
              <a:t>2014-12-02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C1C7-0EC3-4CF9-B801-B0328E92A45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364" y="188641"/>
            <a:ext cx="1098481" cy="52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5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6278-DBB2-4345-8057-57F07B73175F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/>
              <a:t>2014-12-02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0EC0-0052-4B81-975C-492E0F8629D9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5496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6278-DBB2-4345-8057-57F07B73175F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/>
              <a:t>2014-12-02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0EC0-0052-4B81-975C-492E0F8629D9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3098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6278-DBB2-4345-8057-57F07B73175F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/>
              <a:t>2014-12-02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0EC0-0052-4B81-975C-492E0F8629D9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550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863715"/>
            <a:ext cx="9144000" cy="544560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890845"/>
            <a:ext cx="82296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2048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11F91-CE52-473A-B664-60AECBEC9EF8}" type="datetime1">
              <a:rPr lang="sv-SE" smtClean="0"/>
              <a:t>2014-12-02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C1C7-0EC3-4CF9-B801-B0328E92A45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364" y="188641"/>
            <a:ext cx="1098481" cy="52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935850"/>
            <a:ext cx="8229600" cy="105299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2078850"/>
            <a:ext cx="4038600" cy="42304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2078850"/>
            <a:ext cx="4038600" cy="42304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1AC54-1B1D-4B76-BDE7-712ED48287D4}" type="datetime1">
              <a:rPr lang="sv-SE" smtClean="0"/>
              <a:t>2014-12-02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C1C7-0EC3-4CF9-B801-B0328E92A457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364" y="188641"/>
            <a:ext cx="1098481" cy="52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05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863715"/>
            <a:ext cx="9144000" cy="5445605"/>
          </a:xfrm>
          <a:prstGeom prst="rect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935850"/>
            <a:ext cx="8229600" cy="105299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2078850"/>
            <a:ext cx="4038600" cy="42304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2078850"/>
            <a:ext cx="4038600" cy="42304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22EE-AE27-409F-8D97-22ABC461BD88}" type="datetime1">
              <a:rPr lang="sv-SE" smtClean="0"/>
              <a:t>2014-12-02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C1C7-0EC3-4CF9-B801-B0328E92A457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364" y="188641"/>
            <a:ext cx="1098481" cy="52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40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863715"/>
            <a:ext cx="9144000" cy="544560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935850"/>
            <a:ext cx="8229600" cy="105299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2078850"/>
            <a:ext cx="4038600" cy="42304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2078850"/>
            <a:ext cx="4038600" cy="42304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C263-10F2-49E2-966D-0AA73767B150}" type="datetime1">
              <a:rPr lang="sv-SE" smtClean="0"/>
              <a:t>2014-12-02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C1C7-0EC3-4CF9-B801-B0328E92A457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364" y="188641"/>
            <a:ext cx="1098481" cy="52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40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image" Target="../media/image7.g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9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5CCF2-25E6-4D72-88C4-F72AFD577CA2}" type="datetime1">
              <a:rPr lang="sv-SE" smtClean="0"/>
              <a:t>2014-12-02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5C1C7-0EC3-4CF9-B801-B0328E92A4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0697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50" r:id="rId4"/>
    <p:sldLayoutId id="2147483660" r:id="rId5"/>
    <p:sldLayoutId id="2147483661" r:id="rId6"/>
    <p:sldLayoutId id="2147483652" r:id="rId7"/>
    <p:sldLayoutId id="2147483662" r:id="rId8"/>
    <p:sldLayoutId id="2147483663" r:id="rId9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720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71600" y="2132856"/>
            <a:ext cx="7200800" cy="3993307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D6D6D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D6D6D"/>
                </a:solidFill>
              </a:defRPr>
            </a:lvl1pPr>
          </a:lstStyle>
          <a:p>
            <a:fld id="{F468B982-2E1B-49BF-9501-C8D1DA0C43D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"/>
            <a:ext cx="1629801" cy="83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45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711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39B54A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4625" indent="-174625" algn="l" defTabSz="914400" rtl="0" eaLnBrk="1" latinLnBrk="0" hangingPunct="1">
        <a:spcBef>
          <a:spcPts val="650"/>
        </a:spcBef>
        <a:buSzPct val="100000"/>
        <a:buFont typeface="Arial" pitchFamily="34" charset="0"/>
        <a:buChar char="•"/>
        <a:defRPr sz="2200" kern="1200" spc="0">
          <a:solidFill>
            <a:srgbClr val="5E5C56"/>
          </a:solidFill>
          <a:latin typeface="Arial" pitchFamily="34" charset="0"/>
          <a:ea typeface="+mn-ea"/>
          <a:cs typeface="Arial" pitchFamily="34" charset="0"/>
        </a:defRPr>
      </a:lvl1pPr>
      <a:lvl2pPr marL="533400" indent="-184150" algn="l" defTabSz="914400" rtl="0" eaLnBrk="1" latinLnBrk="0" hangingPunct="1">
        <a:spcBef>
          <a:spcPts val="650"/>
        </a:spcBef>
        <a:buSzPct val="100000"/>
        <a:buFont typeface="Arial" pitchFamily="34" charset="0"/>
        <a:buChar char="-"/>
        <a:defRPr sz="2200" kern="1200" spc="0">
          <a:solidFill>
            <a:srgbClr val="5E5C56"/>
          </a:solidFill>
          <a:latin typeface="Arial" pitchFamily="34" charset="0"/>
          <a:ea typeface="+mn-ea"/>
          <a:cs typeface="Arial" pitchFamily="34" charset="0"/>
        </a:defRPr>
      </a:lvl2pPr>
      <a:lvl3pPr marL="892175" indent="-173038" algn="l" defTabSz="914400" rtl="0" eaLnBrk="1" latinLnBrk="0" hangingPunct="1">
        <a:spcBef>
          <a:spcPts val="650"/>
        </a:spcBef>
        <a:buSzPct val="70000"/>
        <a:buFont typeface="Courier New" pitchFamily="49" charset="0"/>
        <a:buChar char="o"/>
        <a:defRPr sz="2200" kern="1200" spc="0">
          <a:solidFill>
            <a:srgbClr val="5E5C56"/>
          </a:solidFill>
          <a:latin typeface="Arial" pitchFamily="34" charset="0"/>
          <a:ea typeface="+mn-ea"/>
          <a:cs typeface="Arial" pitchFamily="34" charset="0"/>
        </a:defRPr>
      </a:lvl3pPr>
      <a:lvl4pPr marL="1252538" indent="-174625" algn="l" defTabSz="914400" rtl="0" eaLnBrk="1" latinLnBrk="0" hangingPunct="1">
        <a:spcBef>
          <a:spcPts val="650"/>
        </a:spcBef>
        <a:buSzPct val="100000"/>
        <a:buFont typeface="Arial" pitchFamily="34" charset="0"/>
        <a:buChar char="-"/>
        <a:defRPr sz="2200" kern="1200" spc="0">
          <a:solidFill>
            <a:srgbClr val="5E5C56"/>
          </a:solidFill>
          <a:latin typeface="Arial" pitchFamily="34" charset="0"/>
          <a:ea typeface="+mn-ea"/>
          <a:cs typeface="Arial" pitchFamily="34" charset="0"/>
        </a:defRPr>
      </a:lvl4pPr>
      <a:lvl5pPr marL="1611313" indent="-174625" algn="l" defTabSz="914400" rtl="0" eaLnBrk="1" latinLnBrk="0" hangingPunct="1">
        <a:spcBef>
          <a:spcPts val="650"/>
        </a:spcBef>
        <a:buSzPct val="100000"/>
        <a:buFont typeface="Arial" pitchFamily="34" charset="0"/>
        <a:buChar char="-"/>
        <a:defRPr sz="2200" kern="1200" spc="0">
          <a:solidFill>
            <a:srgbClr val="5E5C56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bakgrundsrubriken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-384175" y="-6461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sv-SE">
              <a:solidFill>
                <a:srgbClr val="000000"/>
              </a:solidFill>
            </a:endParaRPr>
          </a:p>
        </p:txBody>
      </p:sp>
      <p:pic>
        <p:nvPicPr>
          <p:cNvPr id="1037" name="Picture 13" descr=" nea_4.jpg                                                      005659BFMacintosh HD                   BE1790B8: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819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A0250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A02506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A02506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A02506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A02506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A02506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A02506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A02506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A02506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D6278-DBB2-4345-8057-57F07B73175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2014-12-02</a:t>
            </a:fld>
            <a:endParaRPr lang="sv-SE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40EC0-0052-4B81-975C-492E0F8629D9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01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enterprise/sectors/ict/e-invoicing/benefits/invoicing_forum_en.htm" TargetMode="Externa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65173" cy="25238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04864"/>
            <a:ext cx="3373639" cy="25302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26" y="4324859"/>
            <a:ext cx="3373474" cy="25301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30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händer 2015</a:t>
            </a:r>
            <a:endParaRPr lang="sv-SE" dirty="0"/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7157707"/>
              </p:ext>
            </p:extLst>
          </p:nvPr>
        </p:nvGraphicFramePr>
        <p:xfrm>
          <a:off x="971550" y="2133600"/>
          <a:ext cx="7200900" cy="3992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B982-2E1B-49BF-9501-C8D1DA0C43D9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089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45030">
              <a:defRPr sz="6719"/>
            </a:pPr>
            <a:endParaRPr/>
          </a:p>
        </p:txBody>
      </p:sp>
      <p:pic>
        <p:nvPicPr>
          <p:cNvPr id="33" name="FC7F1BEF-F7DB-44A8-98D9-AF18C5E27CC8-L0-00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1135120" y="-1310380"/>
            <a:ext cx="6957576" cy="9416832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hape 34"/>
          <p:cNvSpPr/>
          <p:nvPr/>
        </p:nvSpPr>
        <p:spPr>
          <a:xfrm rot="21540234">
            <a:off x="2362825" y="780384"/>
            <a:ext cx="6326914" cy="854338"/>
          </a:xfrm>
          <a:prstGeom prst="rect">
            <a:avLst/>
          </a:prstGeom>
          <a:solidFill>
            <a:srgbClr val="E6D4B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3400">
                <a:latin typeface="Chalkboard SE Regular"/>
                <a:ea typeface="Chalkboard SE Regular"/>
                <a:cs typeface="Chalkboard SE Regular"/>
                <a:sym typeface="Chalkboard SE Regular"/>
              </a:defRPr>
            </a:lvl1pPr>
          </a:lstStyle>
          <a:p>
            <a:pPr lvl="0">
              <a:defRPr sz="1800"/>
            </a:pPr>
            <a:r>
              <a:rPr sz="2400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Är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sz="2400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det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sz="2400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inte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sz="2400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dags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sz="2400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skippa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sz="2400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pappersfakturan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nu</a:t>
            </a:r>
            <a:r>
              <a:rPr sz="2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?</a:t>
            </a:r>
            <a:r>
              <a:rPr lang="sv-SE" sz="2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’KVACK’</a:t>
            </a:r>
            <a:endParaRPr sz="24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5653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smtClean="0"/>
              <a:t>Enkät om systemstöd, senast 12/12 </a:t>
            </a:r>
            <a:r>
              <a:rPr lang="sv-SE" dirty="0" smtClean="0"/>
              <a:t>www.esv.se/e-handel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B982-2E1B-49BF-9501-C8D1DA0C43D9}" type="slidenum">
              <a:rPr lang="sv-SE" smtClean="0"/>
              <a:pPr/>
              <a:t>12</a:t>
            </a:fld>
            <a:endParaRPr lang="sv-SE"/>
          </a:p>
        </p:txBody>
      </p:sp>
      <p:pic>
        <p:nvPicPr>
          <p:cNvPr id="1026" name="Bildobjekt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597217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med rundade hörn 5"/>
          <p:cNvSpPr/>
          <p:nvPr/>
        </p:nvSpPr>
        <p:spPr>
          <a:xfrm>
            <a:off x="899592" y="5229200"/>
            <a:ext cx="2736304" cy="504056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773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EU flerpartsforum för e-faktura och svenskt e-fakturaforum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2089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EU flerpartsforum för e-faktura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The Forum has been set up by the Commission and brings together key actors from the private and public sector of all Member States. It provides a unique platform to exchange experiences and best practices which can pave the way to the broad-scale adoption of e-invoicing at both national and EU level</a:t>
            </a:r>
            <a:r>
              <a:rPr lang="en-US" i="1" dirty="0" smtClean="0"/>
              <a:t>.</a:t>
            </a:r>
          </a:p>
          <a:p>
            <a:endParaRPr lang="en-US" dirty="0"/>
          </a:p>
          <a:p>
            <a:r>
              <a:rPr lang="en-US" dirty="0" err="1" smtClean="0"/>
              <a:t>Bakgrundsmaterial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EU </a:t>
            </a:r>
            <a:r>
              <a:rPr lang="en-US" dirty="0" err="1" smtClean="0"/>
              <a:t>Kommissionens</a:t>
            </a:r>
            <a:r>
              <a:rPr lang="en-US" dirty="0" smtClean="0"/>
              <a:t> </a:t>
            </a:r>
            <a:r>
              <a:rPr lang="en-US" dirty="0" err="1" smtClean="0"/>
              <a:t>meddelande</a:t>
            </a:r>
            <a:r>
              <a:rPr lang="en-US" dirty="0" smtClean="0"/>
              <a:t> Reaping the benefits of e-invoicing, KOM 2010 (712)</a:t>
            </a:r>
          </a:p>
          <a:p>
            <a:pPr lvl="1"/>
            <a:r>
              <a:rPr lang="en-US" dirty="0" smtClean="0"/>
              <a:t>EU </a:t>
            </a:r>
            <a:r>
              <a:rPr lang="en-US" dirty="0" err="1" smtClean="0"/>
              <a:t>Kommissionens</a:t>
            </a:r>
            <a:r>
              <a:rPr lang="en-US" dirty="0" smtClean="0"/>
              <a:t> </a:t>
            </a:r>
            <a:r>
              <a:rPr lang="en-US" dirty="0" err="1" smtClean="0"/>
              <a:t>meddelande</a:t>
            </a:r>
            <a:r>
              <a:rPr lang="en-US" dirty="0" smtClean="0"/>
              <a:t> End-to-End e-procurement, KOM </a:t>
            </a:r>
            <a:r>
              <a:rPr lang="sv-SE" dirty="0" smtClean="0"/>
              <a:t>(2013</a:t>
            </a:r>
            <a:r>
              <a:rPr lang="sv-SE" dirty="0"/>
              <a:t>) </a:t>
            </a:r>
            <a:r>
              <a:rPr lang="sv-SE" dirty="0" smtClean="0"/>
              <a:t>453</a:t>
            </a:r>
          </a:p>
          <a:p>
            <a:pPr lvl="1"/>
            <a:r>
              <a:rPr lang="sv-SE" dirty="0" smtClean="0"/>
              <a:t>EU Kommissionens beslut om etapp 2, </a:t>
            </a:r>
            <a:r>
              <a:rPr lang="sv-SE" dirty="0"/>
              <a:t>C(2014) 4142 </a:t>
            </a:r>
            <a:r>
              <a:rPr lang="sv-SE" dirty="0" smtClean="0"/>
              <a:t>final</a:t>
            </a:r>
            <a:endParaRPr lang="en-US" dirty="0"/>
          </a:p>
          <a:p>
            <a:pPr lvl="1"/>
            <a:endParaRPr lang="sv-SE" dirty="0" smtClean="0"/>
          </a:p>
          <a:p>
            <a:r>
              <a:rPr lang="sv-SE" dirty="0" smtClean="0">
                <a:hlinkClick r:id="rId2"/>
              </a:rPr>
              <a:t>http</a:t>
            </a:r>
            <a:r>
              <a:rPr lang="sv-SE" dirty="0">
                <a:hlinkClick r:id="rId2"/>
              </a:rPr>
              <a:t>://</a:t>
            </a:r>
            <a:r>
              <a:rPr lang="sv-SE" dirty="0" smtClean="0">
                <a:hlinkClick r:id="rId2"/>
              </a:rPr>
              <a:t>ec.europa.eu/enterprise/sectors/ict/e-invoicing/benefits/invoicing_forum_en.htm</a:t>
            </a:r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8122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Genomfört arbete 2011-2013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Uppföljning och statistik</a:t>
            </a:r>
          </a:p>
          <a:p>
            <a:pPr lvl="1"/>
            <a:r>
              <a:rPr lang="sv-SE" dirty="0" smtClean="0"/>
              <a:t>Genomfört sammanställningar av spridning via nationella forum</a:t>
            </a:r>
            <a:endParaRPr lang="sv-SE" dirty="0"/>
          </a:p>
          <a:p>
            <a:pPr lvl="1"/>
            <a:r>
              <a:rPr lang="sv-SE" dirty="0" smtClean="0"/>
              <a:t>Samverkat med Eurostat för att deras stora IT-enkät framöver ska ha bättre frågor kring e-fakturor</a:t>
            </a:r>
          </a:p>
          <a:p>
            <a:r>
              <a:rPr lang="sv-SE" dirty="0" smtClean="0"/>
              <a:t>Goda exempel</a:t>
            </a:r>
          </a:p>
          <a:p>
            <a:pPr lvl="1"/>
            <a:r>
              <a:rPr lang="sv-SE" dirty="0"/>
              <a:t>E</a:t>
            </a:r>
            <a:r>
              <a:rPr lang="sv-SE" dirty="0" smtClean="0"/>
              <a:t>-faktura i offentlig sektor</a:t>
            </a:r>
            <a:endParaRPr lang="sv-SE" dirty="0"/>
          </a:p>
          <a:p>
            <a:pPr lvl="1"/>
            <a:r>
              <a:rPr lang="sv-SE" dirty="0" smtClean="0"/>
              <a:t>E-faktura för små och medelstora företag</a:t>
            </a:r>
          </a:p>
          <a:p>
            <a:r>
              <a:rPr lang="sv-SE" dirty="0" smtClean="0"/>
              <a:t>Regelverk</a:t>
            </a:r>
          </a:p>
          <a:p>
            <a:pPr lvl="1"/>
            <a:r>
              <a:rPr lang="sv-SE" dirty="0" smtClean="0"/>
              <a:t>Nya momsregler kring e-faktura</a:t>
            </a:r>
            <a:endParaRPr lang="sv-SE" dirty="0"/>
          </a:p>
          <a:p>
            <a:pPr lvl="1"/>
            <a:r>
              <a:rPr lang="sv-SE" dirty="0" smtClean="0"/>
              <a:t>Andra relevanta regelverk: dataskyddsförordning, arkivering och redovisning</a:t>
            </a:r>
          </a:p>
          <a:p>
            <a:r>
              <a:rPr lang="sv-SE" dirty="0" smtClean="0"/>
              <a:t>Standarder</a:t>
            </a:r>
          </a:p>
          <a:p>
            <a:pPr lvl="1"/>
            <a:r>
              <a:rPr lang="sv-SE" dirty="0" smtClean="0"/>
              <a:t>Rekommendation om standard för semantisk datamodell för e-faktura</a:t>
            </a:r>
            <a:endParaRPr lang="sv-SE" dirty="0"/>
          </a:p>
          <a:p>
            <a:pPr lvl="1"/>
            <a:endParaRPr lang="sv-SE" dirty="0" smtClean="0"/>
          </a:p>
          <a:p>
            <a:r>
              <a:rPr lang="sv-SE" dirty="0" smtClean="0"/>
              <a:t>Input till svensk e-fakturastrategi till Näringsdepartementet</a:t>
            </a:r>
          </a:p>
        </p:txBody>
      </p:sp>
    </p:spTree>
    <p:extLst>
      <p:ext uri="{BB962C8B-B14F-4D97-AF65-F5344CB8AC3E}">
        <p14:creationId xmlns:p14="http://schemas.microsoft.com/office/powerpoint/2010/main" val="299266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Närliggande aktiviteter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Direktiv om e-faktura i offentlig upphandling</a:t>
            </a:r>
          </a:p>
          <a:p>
            <a:pPr lvl="1"/>
            <a:r>
              <a:rPr lang="sv-SE" dirty="0" smtClean="0"/>
              <a:t>Beslut taget, ska införas i nationell lagstiftning</a:t>
            </a:r>
          </a:p>
          <a:p>
            <a:pPr lvl="1"/>
            <a:r>
              <a:rPr lang="sv-SE" dirty="0"/>
              <a:t>Direktiv  </a:t>
            </a:r>
            <a:r>
              <a:rPr lang="sv-SE" dirty="0" smtClean="0"/>
              <a:t>2014/55</a:t>
            </a:r>
          </a:p>
          <a:p>
            <a:pPr lvl="1"/>
            <a:endParaRPr lang="sv-SE" dirty="0"/>
          </a:p>
          <a:p>
            <a:r>
              <a:rPr lang="sv-SE" dirty="0" smtClean="0"/>
              <a:t>Europeisk standard för e-faktura inom CEN, PC 434</a:t>
            </a:r>
          </a:p>
          <a:p>
            <a:pPr lvl="1"/>
            <a:r>
              <a:rPr lang="sv-SE" dirty="0" smtClean="0"/>
              <a:t>Semantisk datamodell för basinnehåll</a:t>
            </a:r>
          </a:p>
          <a:p>
            <a:pPr lvl="1"/>
            <a:r>
              <a:rPr lang="sv-SE" dirty="0" smtClean="0"/>
              <a:t>Syntaxmappning mot handfull format</a:t>
            </a:r>
          </a:p>
          <a:p>
            <a:pPr lvl="1"/>
            <a:r>
              <a:rPr lang="sv-SE" dirty="0" smtClean="0"/>
              <a:t>Svensk spegelkommitté via Svensk standard (SIS)</a:t>
            </a:r>
          </a:p>
          <a:p>
            <a:pPr lvl="1"/>
            <a:endParaRPr lang="sv-SE" dirty="0"/>
          </a:p>
          <a:p>
            <a:r>
              <a:rPr lang="sv-SE" dirty="0" err="1" smtClean="0"/>
              <a:t>Connecting</a:t>
            </a:r>
            <a:r>
              <a:rPr lang="sv-SE" dirty="0" smtClean="0"/>
              <a:t> </a:t>
            </a:r>
            <a:r>
              <a:rPr lang="sv-SE" dirty="0" err="1" smtClean="0"/>
              <a:t>Europe</a:t>
            </a:r>
            <a:r>
              <a:rPr lang="sv-SE" dirty="0" smtClean="0"/>
              <a:t> </a:t>
            </a:r>
            <a:r>
              <a:rPr lang="sv-SE" dirty="0" err="1" smtClean="0"/>
              <a:t>Facility</a:t>
            </a:r>
            <a:r>
              <a:rPr lang="sv-SE" dirty="0" smtClean="0"/>
              <a:t> (CEF)</a:t>
            </a:r>
          </a:p>
          <a:p>
            <a:pPr lvl="1"/>
            <a:r>
              <a:rPr lang="sv-SE" dirty="0" smtClean="0"/>
              <a:t>Flerårigt finansieringsprogram via EU-kommissionen</a:t>
            </a:r>
          </a:p>
          <a:p>
            <a:pPr lvl="1"/>
            <a:r>
              <a:rPr lang="sv-SE" dirty="0" smtClean="0"/>
              <a:t>Stödjande insatser via </a:t>
            </a:r>
            <a:r>
              <a:rPr lang="sv-SE" dirty="0" err="1" smtClean="0"/>
              <a:t>sk</a:t>
            </a:r>
            <a:r>
              <a:rPr lang="sv-SE" dirty="0" smtClean="0"/>
              <a:t> ”Digital Service </a:t>
            </a:r>
            <a:r>
              <a:rPr lang="sv-SE" dirty="0" err="1" smtClean="0"/>
              <a:t>Infrastructure</a:t>
            </a:r>
            <a:r>
              <a:rPr lang="sv-SE" dirty="0" smtClean="0"/>
              <a:t>”</a:t>
            </a:r>
          </a:p>
          <a:p>
            <a:pPr lvl="2"/>
            <a:r>
              <a:rPr lang="sv-SE" dirty="0" smtClean="0"/>
              <a:t>Informationsinsatser</a:t>
            </a:r>
          </a:p>
          <a:p>
            <a:pPr lvl="2"/>
            <a:r>
              <a:rPr lang="sv-SE" dirty="0" smtClean="0"/>
              <a:t>Kompletterande tekniska lösningar</a:t>
            </a:r>
            <a:endParaRPr lang="sv-SE" dirty="0"/>
          </a:p>
        </p:txBody>
      </p:sp>
      <p:pic>
        <p:nvPicPr>
          <p:cNvPr id="3074" name="Picture 2" descr="C:\Users\peno\AppData\Local\Microsoft\Windows\Temporary Internet Files\Content.IE5\W5LCOVHL\MC90044197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269" y="3068960"/>
            <a:ext cx="834190" cy="83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peno\AppData\Local\Microsoft\Windows\Temporary Internet Files\Content.IE5\W5LCOVHL\MC90044197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17" y="4725144"/>
            <a:ext cx="834190" cy="83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peno\AppData\Local\Microsoft\Windows\Temporary Internet Files\Content.IE5\W5LCOVHL\MC90043158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494" y="1556792"/>
            <a:ext cx="1027739" cy="102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27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Kommande arbete 2014-2016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”Connection”</a:t>
            </a:r>
            <a:endParaRPr lang="sv-SE" dirty="0"/>
          </a:p>
          <a:p>
            <a:pPr lvl="1"/>
            <a:r>
              <a:rPr lang="sv-SE" dirty="0" smtClean="0"/>
              <a:t>Tips och råd kring hur nytt direktiv E-faktura vid offentlig upphandling ska införas av upphandlande myndigheter</a:t>
            </a:r>
            <a:endParaRPr lang="sv-SE" dirty="0"/>
          </a:p>
          <a:p>
            <a:pPr lvl="1"/>
            <a:r>
              <a:rPr lang="sv-SE" dirty="0" smtClean="0"/>
              <a:t>Samverkan med EU Expertgrupp för e-upphandling (EXEP)</a:t>
            </a:r>
          </a:p>
          <a:p>
            <a:pPr lvl="1"/>
            <a:endParaRPr lang="sv-SE" dirty="0"/>
          </a:p>
          <a:p>
            <a:r>
              <a:rPr lang="sv-SE" dirty="0"/>
              <a:t>Regelverk</a:t>
            </a:r>
          </a:p>
          <a:p>
            <a:pPr lvl="1"/>
            <a:r>
              <a:rPr lang="sv-SE" dirty="0" smtClean="0"/>
              <a:t>Fortsatt analysera regelverk</a:t>
            </a:r>
          </a:p>
          <a:p>
            <a:pPr lvl="1"/>
            <a:r>
              <a:rPr lang="sv-SE" dirty="0" smtClean="0"/>
              <a:t>Specifikt analysera </a:t>
            </a:r>
            <a:r>
              <a:rPr lang="sv-SE" dirty="0" err="1" smtClean="0"/>
              <a:t>core</a:t>
            </a:r>
            <a:r>
              <a:rPr lang="sv-SE" dirty="0" smtClean="0"/>
              <a:t>/extension och tillämpning av nya direktivet</a:t>
            </a:r>
            <a:endParaRPr lang="sv-SE" dirty="0"/>
          </a:p>
          <a:p>
            <a:pPr lvl="1"/>
            <a:endParaRPr lang="sv-SE" dirty="0"/>
          </a:p>
          <a:p>
            <a:r>
              <a:rPr lang="sv-SE" dirty="0"/>
              <a:t>Standarder</a:t>
            </a:r>
          </a:p>
          <a:p>
            <a:pPr lvl="1"/>
            <a:r>
              <a:rPr lang="sv-SE" dirty="0" smtClean="0"/>
              <a:t>Färdigställa bakgrundsdokument semantisk datamodell</a:t>
            </a:r>
          </a:p>
          <a:p>
            <a:pPr lvl="1"/>
            <a:r>
              <a:rPr lang="sv-SE" dirty="0" smtClean="0"/>
              <a:t>Klargöranden av koncept för PC 434</a:t>
            </a:r>
          </a:p>
          <a:p>
            <a:pPr lvl="1"/>
            <a:r>
              <a:rPr lang="sv-SE" dirty="0" err="1" smtClean="0"/>
              <a:t>Ev</a:t>
            </a:r>
            <a:r>
              <a:rPr lang="sv-SE" dirty="0" smtClean="0"/>
              <a:t> samverkan europeiska initiativ via  CEN och EU-kommissionen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216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smtClean="0"/>
              <a:t>Peter Norén</a:t>
            </a:r>
          </a:p>
          <a:p>
            <a:r>
              <a:rPr lang="sv-SE" dirty="0" smtClean="0"/>
              <a:t>peter.noren@esv.se</a:t>
            </a:r>
          </a:p>
          <a:p>
            <a:r>
              <a:rPr lang="sv-SE" dirty="0" smtClean="0"/>
              <a:t>08-690 45 96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468B982-2E1B-49BF-9501-C8D1DA0C43D9}" type="slidenum">
              <a:rPr lang="sv-SE" smtClean="0"/>
              <a:pPr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714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 7"/>
          <p:cNvGrpSpPr/>
          <p:nvPr/>
        </p:nvGrpSpPr>
        <p:grpSpPr>
          <a:xfrm>
            <a:off x="2689101" y="6086465"/>
            <a:ext cx="3699866" cy="422088"/>
            <a:chOff x="2960366" y="4682869"/>
            <a:chExt cx="3699866" cy="422088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4725144"/>
              <a:ext cx="1800200" cy="337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0366" y="4705371"/>
              <a:ext cx="689660" cy="379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0050" y="4682869"/>
              <a:ext cx="1030182" cy="42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101" y="692696"/>
            <a:ext cx="37147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ubrik 1"/>
          <p:cNvSpPr txBox="1">
            <a:spLocks/>
          </p:cNvSpPr>
          <p:nvPr/>
        </p:nvSpPr>
        <p:spPr>
          <a:xfrm>
            <a:off x="685800" y="3158970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Aktuellt i offentlig sektor</a:t>
            </a:r>
            <a:endParaRPr lang="sv-SE" dirty="0"/>
          </a:p>
        </p:txBody>
      </p:sp>
      <p:sp>
        <p:nvSpPr>
          <p:cNvPr id="12" name="Underrubrik 2"/>
          <p:cNvSpPr txBox="1">
            <a:spLocks/>
          </p:cNvSpPr>
          <p:nvPr/>
        </p:nvSpPr>
        <p:spPr>
          <a:xfrm>
            <a:off x="1371600" y="4646730"/>
            <a:ext cx="6400800" cy="13025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dirty="0" smtClean="0"/>
              <a:t>NEA julkarameller 2014</a:t>
            </a:r>
          </a:p>
          <a:p>
            <a:pPr marL="0" indent="0" algn="ctr">
              <a:buNone/>
            </a:pPr>
            <a:r>
              <a:rPr lang="sv-SE" dirty="0" smtClean="0"/>
              <a:t>Peter Norén, ESV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656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Svefaktura</a:t>
            </a:r>
            <a:r>
              <a:rPr lang="sv-SE" dirty="0" smtClean="0"/>
              <a:t> 10 år!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206" y="1989138"/>
            <a:ext cx="4319587" cy="4319587"/>
          </a:xfrm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C1C7-0EC3-4CF9-B801-B0328E92A45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724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688358"/>
            <a:ext cx="3781425" cy="140493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err="1" smtClean="0"/>
              <a:t>PEPPOLs</a:t>
            </a:r>
            <a:r>
              <a:rPr lang="sv-SE" dirty="0" smtClean="0"/>
              <a:t> infrastruktur för att underlätta </a:t>
            </a:r>
            <a:r>
              <a:rPr lang="sv-SE" dirty="0" err="1" smtClean="0"/>
              <a:t>e-handel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C1C7-0EC3-4CF9-B801-B0328E92A457}" type="slidenum">
              <a:rPr lang="sv-SE" smtClean="0"/>
              <a:t>4</a:t>
            </a:fld>
            <a:endParaRPr lang="sv-SE"/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>
          <a:xfrm>
            <a:off x="457200" y="1988840"/>
            <a:ext cx="4402832" cy="4320480"/>
          </a:xfrm>
        </p:spPr>
        <p:txBody>
          <a:bodyPr>
            <a:normAutofit fontScale="85000" lnSpcReduction="20000"/>
          </a:bodyPr>
          <a:lstStyle/>
          <a:p>
            <a:endParaRPr lang="sv-SE" dirty="0" smtClean="0"/>
          </a:p>
          <a:p>
            <a:r>
              <a:rPr lang="sv-SE" dirty="0" smtClean="0"/>
              <a:t>Ny SFTI-rekommendation</a:t>
            </a:r>
          </a:p>
          <a:p>
            <a:endParaRPr lang="sv-SE" dirty="0" smtClean="0"/>
          </a:p>
          <a:p>
            <a:r>
              <a:rPr lang="sv-SE" dirty="0" smtClean="0"/>
              <a:t>Enklare ansluta leverantörer</a:t>
            </a:r>
          </a:p>
          <a:p>
            <a:pPr lvl="1"/>
            <a:r>
              <a:rPr lang="sv-SE" dirty="0" smtClean="0"/>
              <a:t>Möjligt med massanslutning</a:t>
            </a:r>
          </a:p>
          <a:p>
            <a:pPr lvl="1"/>
            <a:r>
              <a:rPr lang="sv-SE" dirty="0" smtClean="0"/>
              <a:t>Öppna flöden</a:t>
            </a:r>
          </a:p>
          <a:p>
            <a:pPr lvl="1"/>
            <a:endParaRPr lang="sv-SE" dirty="0" smtClean="0"/>
          </a:p>
          <a:p>
            <a:r>
              <a:rPr lang="sv-SE" dirty="0" smtClean="0"/>
              <a:t>Smidigt byta operatör</a:t>
            </a:r>
          </a:p>
          <a:p>
            <a:pPr lvl="1"/>
            <a:r>
              <a:rPr lang="sv-SE" dirty="0" smtClean="0"/>
              <a:t>Öppna register</a:t>
            </a:r>
          </a:p>
          <a:p>
            <a:pPr lvl="1"/>
            <a:endParaRPr lang="sv-SE" dirty="0" smtClean="0"/>
          </a:p>
          <a:p>
            <a:r>
              <a:rPr lang="sv-SE" dirty="0" smtClean="0"/>
              <a:t>Internationellt gångbart</a:t>
            </a:r>
          </a:p>
        </p:txBody>
      </p:sp>
      <p:pic>
        <p:nvPicPr>
          <p:cNvPr id="8" name="Platshållare för innehåll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564904"/>
            <a:ext cx="3579803" cy="237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Vi utvecklar vårt erbjudande ständigt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SE" dirty="0" smtClean="0"/>
              <a:t>SFTI rekommenderar </a:t>
            </a:r>
            <a:r>
              <a:rPr lang="sv-SE" dirty="0" err="1" smtClean="0"/>
              <a:t>Svehandel</a:t>
            </a:r>
            <a:endParaRPr lang="sv-SE" dirty="0" smtClean="0"/>
          </a:p>
          <a:p>
            <a:pPr lvl="1"/>
            <a:r>
              <a:rPr lang="sv-SE" dirty="0" smtClean="0"/>
              <a:t>Produktkatalog, Order, Ordersvar, Leveransavisering &amp; Faktura</a:t>
            </a:r>
          </a:p>
          <a:p>
            <a:pPr lvl="1"/>
            <a:r>
              <a:rPr lang="sv-SE" dirty="0" smtClean="0"/>
              <a:t>PEPPOL BIS</a:t>
            </a:r>
          </a:p>
          <a:p>
            <a:pPr lvl="1"/>
            <a:endParaRPr lang="sv-SE" dirty="0" smtClean="0"/>
          </a:p>
          <a:p>
            <a:r>
              <a:rPr lang="sv-SE" dirty="0" smtClean="0"/>
              <a:t>Arbetsgrupper inom nya områden</a:t>
            </a:r>
          </a:p>
          <a:p>
            <a:pPr lvl="1"/>
            <a:r>
              <a:rPr lang="sv-SE" dirty="0" smtClean="0"/>
              <a:t>Läkemedelsbeställningar</a:t>
            </a:r>
          </a:p>
          <a:p>
            <a:pPr lvl="1"/>
            <a:r>
              <a:rPr lang="sv-SE" dirty="0" smtClean="0"/>
              <a:t>Resebeställningar</a:t>
            </a:r>
          </a:p>
          <a:p>
            <a:pPr lvl="1"/>
            <a:r>
              <a:rPr lang="sv-SE" dirty="0" smtClean="0"/>
              <a:t>Fakturering av vård mellan</a:t>
            </a:r>
            <a:br>
              <a:rPr lang="sv-SE" dirty="0" smtClean="0"/>
            </a:br>
            <a:r>
              <a:rPr lang="sv-SE" dirty="0" smtClean="0"/>
              <a:t>landstingen</a:t>
            </a:r>
          </a:p>
          <a:p>
            <a:endParaRPr lang="sv-SE" dirty="0" smtClean="0"/>
          </a:p>
          <a:p>
            <a:r>
              <a:rPr lang="sv-SE" dirty="0" smtClean="0"/>
              <a:t>Stöd är viktigt</a:t>
            </a:r>
          </a:p>
          <a:p>
            <a:pPr lvl="1"/>
            <a:r>
              <a:rPr lang="sv-SE" dirty="0" smtClean="0"/>
              <a:t>Rådgivning via tekniska kansliet</a:t>
            </a:r>
          </a:p>
          <a:p>
            <a:pPr lvl="1"/>
            <a:r>
              <a:rPr lang="sv-SE" dirty="0" smtClean="0"/>
              <a:t>Leverantörsanslutning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C1C7-0EC3-4CF9-B801-B0328E92A457}" type="slidenum">
              <a:rPr lang="sv-SE" smtClean="0"/>
              <a:t>5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8" y="3140968"/>
            <a:ext cx="2943741" cy="217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9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0" y="2731740"/>
            <a:ext cx="4286250" cy="2857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 fortsätter vårt arbete 2015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C1C7-0EC3-4CF9-B801-B0328E92A457}" type="slidenum">
              <a:rPr lang="sv-SE" smtClean="0"/>
              <a:t>6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idx="1"/>
          </p:nvPr>
        </p:nvSpPr>
        <p:spPr>
          <a:xfrm>
            <a:off x="457200" y="1988840"/>
            <a:ext cx="5912967" cy="4320480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Ny webbplats och ännu bättre verifieringstjänster</a:t>
            </a:r>
          </a:p>
          <a:p>
            <a:endParaRPr lang="sv-SE" dirty="0" smtClean="0"/>
          </a:p>
          <a:p>
            <a:r>
              <a:rPr lang="sv-SE" dirty="0" smtClean="0"/>
              <a:t>Informationsinsatser för att öka användning</a:t>
            </a:r>
          </a:p>
          <a:p>
            <a:endParaRPr lang="sv-SE" dirty="0" smtClean="0"/>
          </a:p>
          <a:p>
            <a:r>
              <a:rPr lang="sv-SE" dirty="0" smtClean="0"/>
              <a:t>Arbetsgrupper</a:t>
            </a:r>
          </a:p>
          <a:p>
            <a:endParaRPr lang="sv-SE" dirty="0"/>
          </a:p>
          <a:p>
            <a:r>
              <a:rPr lang="sv-SE" dirty="0" smtClean="0"/>
              <a:t>Medverkan internationellt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3550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 smtClean="0"/>
              <a:t>E-handel i staten – nuläge och framåtblick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Peter Norén, ESV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906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Vad har hänt 2014 – nationellt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mtClean="0"/>
              <a:t>Alla myndigheter med fler än 50 anställda hanterar nu processer kring beställningar elektroniskt</a:t>
            </a:r>
          </a:p>
          <a:p>
            <a:pPr lvl="1"/>
            <a:r>
              <a:rPr lang="sv-SE" smtClean="0"/>
              <a:t>Fakturahantering elektronisk sedan 2008</a:t>
            </a:r>
          </a:p>
          <a:p>
            <a:pPr lvl="1"/>
            <a:endParaRPr lang="sv-SE" smtClean="0"/>
          </a:p>
          <a:p>
            <a:r>
              <a:rPr lang="sv-SE" smtClean="0"/>
              <a:t>ESV leder och samordnar statsförvaltningens arbete</a:t>
            </a:r>
          </a:p>
          <a:p>
            <a:pPr lvl="1"/>
            <a:r>
              <a:rPr lang="sv-SE" smtClean="0"/>
              <a:t>Sprida goda exempel</a:t>
            </a:r>
          </a:p>
          <a:p>
            <a:pPr lvl="1"/>
            <a:r>
              <a:rPr lang="sv-SE" smtClean="0"/>
              <a:t>Leverantörsanslutning</a:t>
            </a:r>
          </a:p>
          <a:p>
            <a:pPr lvl="1"/>
            <a:r>
              <a:rPr lang="sv-SE" smtClean="0"/>
              <a:t>Uppdaterade föreskrifter för PEPPOL BIS</a:t>
            </a:r>
          </a:p>
          <a:p>
            <a:pPr lvl="1"/>
            <a:r>
              <a:rPr lang="sv-SE" smtClean="0"/>
              <a:t>Förenklingar kring arkivering via Riksarkivet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B982-2E1B-49BF-9501-C8D1DA0C43D9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672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innehåll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55965"/>
            <a:ext cx="3277952" cy="121787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har hänt 2014 – internationellt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 smtClean="0"/>
              <a:t>Lansera uppdaterade specifikationer</a:t>
            </a:r>
          </a:p>
          <a:p>
            <a:r>
              <a:rPr lang="sv-SE" dirty="0" smtClean="0"/>
              <a:t>Stärka interna organisationen</a:t>
            </a:r>
          </a:p>
          <a:p>
            <a:r>
              <a:rPr lang="sv-SE" dirty="0" smtClean="0"/>
              <a:t>Tillväxt </a:t>
            </a:r>
            <a:r>
              <a:rPr lang="sv-SE" smtClean="0"/>
              <a:t>av </a:t>
            </a:r>
            <a:r>
              <a:rPr lang="sv-SE" smtClean="0"/>
              <a:t>medlemmar </a:t>
            </a:r>
            <a:r>
              <a:rPr lang="sv-SE" dirty="0" smtClean="0"/>
              <a:t>och flöden</a:t>
            </a:r>
          </a:p>
          <a:p>
            <a:r>
              <a:rPr lang="sv-SE" dirty="0" smtClean="0"/>
              <a:t>Samarbete med CEF initierat</a:t>
            </a:r>
          </a:p>
          <a:p>
            <a:endParaRPr lang="sv-SE" dirty="0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Platshållare för innehåll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v-SE" dirty="0" smtClean="0"/>
              <a:t>Piloter företagande </a:t>
            </a:r>
            <a:r>
              <a:rPr lang="sv-SE" dirty="0"/>
              <a:t>och e-upphandling</a:t>
            </a:r>
          </a:p>
          <a:p>
            <a:r>
              <a:rPr lang="sv-SE" dirty="0"/>
              <a:t>Återanvänder stora delar av PEPPOL </a:t>
            </a:r>
            <a:r>
              <a:rPr lang="sv-SE" dirty="0" smtClean="0"/>
              <a:t>mm</a:t>
            </a:r>
          </a:p>
          <a:p>
            <a:r>
              <a:rPr lang="sv-SE" dirty="0" smtClean="0"/>
              <a:t>Praktiska </a:t>
            </a:r>
            <a:r>
              <a:rPr lang="sv-SE" dirty="0"/>
              <a:t>lösningar kring </a:t>
            </a:r>
            <a:r>
              <a:rPr lang="sv-SE" dirty="0" smtClean="0"/>
              <a:t>E-IDAS-förordningen</a:t>
            </a:r>
            <a:endParaRPr lang="sv-SE" dirty="0"/>
          </a:p>
          <a:p>
            <a:r>
              <a:rPr lang="sv-SE" dirty="0"/>
              <a:t>Samarbete med CEF om långsiktig förvaltning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B982-2E1B-49BF-9501-C8D1DA0C43D9}" type="slidenum">
              <a:rPr lang="sv-SE" smtClean="0"/>
              <a:pPr/>
              <a:t>9</a:t>
            </a:fld>
            <a:endParaRPr lang="sv-SE"/>
          </a:p>
        </p:txBody>
      </p:sp>
      <p:pic>
        <p:nvPicPr>
          <p:cNvPr id="9" name="Platshållare för innehåll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086907"/>
            <a:ext cx="2180928" cy="95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5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SFTI presentations-mall 11080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FTI grafisk profil">
      <a:majorFont>
        <a:latin typeface="Georgia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llgron">
  <a:themeElements>
    <a:clrScheme name="ESV-mall Gladgrön">
      <a:dk1>
        <a:srgbClr val="5E5C56"/>
      </a:dk1>
      <a:lt1>
        <a:srgbClr val="FFFFFF"/>
      </a:lt1>
      <a:dk2>
        <a:srgbClr val="39B54A"/>
      </a:dk2>
      <a:lt2>
        <a:srgbClr val="FFFFFF"/>
      </a:lt2>
      <a:accent1>
        <a:srgbClr val="39B54A"/>
      </a:accent1>
      <a:accent2>
        <a:srgbClr val="9FE1A8"/>
      </a:accent2>
      <a:accent3>
        <a:srgbClr val="CB4A64"/>
      </a:accent3>
      <a:accent4>
        <a:srgbClr val="E094A2"/>
      </a:accent4>
      <a:accent5>
        <a:srgbClr val="98948E"/>
      </a:accent5>
      <a:accent6>
        <a:srgbClr val="CDCCC9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7150">
          <a:solidFill>
            <a:srgbClr val="EC952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EA_Tema">
  <a:themeElements>
    <a:clrScheme name="Tom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om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A_Tema" id="{DB53614C-B813-4561-B1FE-7D3285503E9F}" vid="{DEAA75E0-7915-4982-A0D5-7C9B475350D6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SFTI presentations-mall 110808</Template>
  <TotalTime>3813</TotalTime>
  <Words>579</Words>
  <Application>Microsoft Office PowerPoint</Application>
  <PresentationFormat>Bildspel på skärmen (4:3)</PresentationFormat>
  <Paragraphs>140</Paragraphs>
  <Slides>18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18</vt:i4>
      </vt:variant>
    </vt:vector>
  </HeadingPairs>
  <TitlesOfParts>
    <vt:vector size="30" baseType="lpstr">
      <vt:lpstr>ＭＳ Ｐゴシック</vt:lpstr>
      <vt:lpstr>Arial</vt:lpstr>
      <vt:lpstr>Calibri</vt:lpstr>
      <vt:lpstr>Chalkboard SE Regular</vt:lpstr>
      <vt:lpstr>Comic Sans MS</vt:lpstr>
      <vt:lpstr>Courier New</vt:lpstr>
      <vt:lpstr>Georgia</vt:lpstr>
      <vt:lpstr>Lucida Sans</vt:lpstr>
      <vt:lpstr>SFTI presentations-mall 110808</vt:lpstr>
      <vt:lpstr>mallgron</vt:lpstr>
      <vt:lpstr>NEA_Tema</vt:lpstr>
      <vt:lpstr>Office-tema</vt:lpstr>
      <vt:lpstr>PowerPoint-presentation</vt:lpstr>
      <vt:lpstr>PowerPoint-presentation</vt:lpstr>
      <vt:lpstr>Svefaktura 10 år!</vt:lpstr>
      <vt:lpstr>PEPPOLs infrastruktur för att underlätta e-handel</vt:lpstr>
      <vt:lpstr>Vi utvecklar vårt erbjudande ständigt</vt:lpstr>
      <vt:lpstr>Vi fortsätter vårt arbete 2015</vt:lpstr>
      <vt:lpstr>PowerPoint-presentation</vt:lpstr>
      <vt:lpstr>Vad har hänt 2014 – nationellt</vt:lpstr>
      <vt:lpstr>Vad har hänt 2014 – internationellt</vt:lpstr>
      <vt:lpstr>Vad händer 2015</vt:lpstr>
      <vt:lpstr>PowerPoint-presentation</vt:lpstr>
      <vt:lpstr>Enkät om systemstöd, senast 12/12 www.esv.se/e-handel</vt:lpstr>
      <vt:lpstr>EU flerpartsforum för e-faktura och svenskt e-fakturaforum</vt:lpstr>
      <vt:lpstr>EU flerpartsforum för e-faktura</vt:lpstr>
      <vt:lpstr>Genomfört arbete 2011-2013</vt:lpstr>
      <vt:lpstr>Närliggande aktiviteter</vt:lpstr>
      <vt:lpstr>Kommande arbete 2014-2016</vt:lpstr>
      <vt:lpstr>PowerPoint-presentation</vt:lpstr>
    </vt:vector>
  </TitlesOfParts>
  <Company>Ekonomistyrningsverket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Peter Norén</dc:creator>
  <cp:lastModifiedBy>Anna Amgren</cp:lastModifiedBy>
  <cp:revision>38</cp:revision>
  <dcterms:created xsi:type="dcterms:W3CDTF">2014-11-20T21:10:27Z</dcterms:created>
  <dcterms:modified xsi:type="dcterms:W3CDTF">2014-12-02T10:07:52Z</dcterms:modified>
</cp:coreProperties>
</file>